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3"/>
  </p:notesMasterIdLst>
  <p:handoutMasterIdLst>
    <p:handoutMasterId r:id="rId34"/>
  </p:handoutMasterIdLst>
  <p:sldIdLst>
    <p:sldId id="256" r:id="rId2"/>
    <p:sldId id="301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73" r:id="rId15"/>
    <p:sldId id="272" r:id="rId16"/>
    <p:sldId id="279" r:id="rId17"/>
    <p:sldId id="283" r:id="rId18"/>
    <p:sldId id="284" r:id="rId19"/>
    <p:sldId id="288" r:id="rId20"/>
    <p:sldId id="285" r:id="rId21"/>
    <p:sldId id="287" r:id="rId22"/>
    <p:sldId id="291" r:id="rId23"/>
    <p:sldId id="294" r:id="rId24"/>
    <p:sldId id="289" r:id="rId25"/>
    <p:sldId id="293" r:id="rId26"/>
    <p:sldId id="295" r:id="rId27"/>
    <p:sldId id="297" r:id="rId28"/>
    <p:sldId id="302" r:id="rId29"/>
    <p:sldId id="296" r:id="rId30"/>
    <p:sldId id="292" r:id="rId31"/>
    <p:sldId id="299" r:id="rId32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47" autoAdjust="0"/>
    <p:restoredTop sz="69767" autoAdjust="0"/>
  </p:normalViewPr>
  <p:slideViewPr>
    <p:cSldViewPr snapToGrid="0">
      <p:cViewPr varScale="1">
        <p:scale>
          <a:sx n="47" d="100"/>
          <a:sy n="47" d="100"/>
        </p:scale>
        <p:origin x="1570" y="5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2702"/>
    </p:cViewPr>
  </p:sorterViewPr>
  <p:notesViewPr>
    <p:cSldViewPr snapToGrid="0">
      <p:cViewPr varScale="1">
        <p:scale>
          <a:sx n="50" d="100"/>
          <a:sy n="50" d="100"/>
        </p:scale>
        <p:origin x="1397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000A49-77F3-4894-A1D7-6F319EA1C5C4}" type="datetimeFigureOut">
              <a:rPr lang="zh-TW" altLang="en-US" smtClean="0"/>
              <a:t>2017/10/31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4397E1-9E62-49FF-BD9F-FFAFF4F5B8C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399706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B648C7-E1F4-4F25-8239-81E64DB001D0}" type="datetimeFigureOut">
              <a:rPr lang="zh-TW" altLang="en-US" smtClean="0"/>
              <a:t>2017/10/31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24AC15-B20F-433A-A1A2-D34D915FEAE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565243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24AC15-B20F-433A-A1A2-D34D915FEAE0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929555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zh-TW" altLang="en-US" dirty="0" smtClean="0"/>
              <a:t>曾子：名參（ㄕㄣ），亦孔子晚年弟子。</a:t>
            </a:r>
            <a:endParaRPr lang="en-US" altLang="zh-TW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三省吾身：省，察義。三省有兩解。一，三次省察。一，省察三事。</a:t>
            </a:r>
            <a:endParaRPr lang="en-US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不忠：盡己之謂忠。己心之盡不盡，惟反己省察始知。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不信：以實之謂信。居心行事，誠偽虛實，亦惟反己省察始知。</a:t>
            </a:r>
            <a:endParaRPr lang="en-US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傳不習：傳字亦有兩解。一，師傳之於己。一，己傳之於人。</a:t>
            </a:r>
            <a:r>
              <a:rPr lang="en-US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US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當謂己之傳於人。素不講習而傳之，此亦不忠不信，然亦惟反己省察始知。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24AC15-B20F-433A-A1A2-D34D915FEAE0}" type="slidenum">
              <a:rPr lang="zh-TW" altLang="en-US" smtClean="0"/>
              <a:t>13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993600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zh-TW" altLang="en-US" dirty="0" smtClean="0"/>
              <a:t>道，領導義，猶言治。乘，兵車（ㄐㄩ）。能出兵車（ㄐㄩ）千乘，為當時一大國。</a:t>
            </a:r>
            <a:endParaRPr lang="en-US" altLang="zh-TW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車有ㄔㄜ、ㄐㄩ二音，為語、讀音之分，意義上沒有區別，只是在某些文言詞上今日仍習慣使用讀音，如車馬炮、學富五車等。</a:t>
            </a:r>
            <a:endParaRPr lang="en-US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敬事而信：敬，謹慎專一意。於事能謹慎專一，又能有信，即不欺詐。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節用而愛人：損節財用，以愛人為念。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使民以時：時指農時。使民當於農隙</a:t>
            </a:r>
            <a:r>
              <a:rPr lang="en-US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</a:t>
            </a:r>
            <a:r>
              <a:rPr lang="zh-TW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暇</a:t>
            </a:r>
            <a:r>
              <a:rPr lang="en-US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，不妨其作業。</a:t>
            </a:r>
            <a:endParaRPr lang="en-US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本章孔子論政，就在上者之心地言。敬於事，不驕肆（ㄙˋ），不欺詐，自守以信。不奢侈，節財用，存心愛人。遇有使於民，亦求不妨其生業。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24AC15-B20F-433A-A1A2-D34D915FEAE0}" type="slidenum">
              <a:rPr lang="zh-TW" altLang="en-US" smtClean="0"/>
              <a:t>14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884561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zh-TW" altLang="en-US" dirty="0" smtClean="0"/>
              <a:t>謹而信：謹，謹慎。信，信實。弟子敦行，存心當如此。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zh-TW" altLang="en-US" dirty="0" smtClean="0"/>
              <a:t>汎愛眾：汎，廣泛義。如物汎水上，無所繫著。於眾皆當泛愛，但當特親其眾中之仁者。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zh-TW" altLang="en-US" dirty="0" smtClean="0"/>
              <a:t>行有餘力則以學文：文，亦稱文章，即以讀書為學也。有餘力始學文，乃謂以孝弟謹信愛眾親仁為本，以餘力學文也。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zh-TW" altLang="en-US" dirty="0" smtClean="0"/>
              <a:t>本章言弟子為學，當重德行。若一意於書籍文字，則有文滅其質之弊。但專重德行，不學於文求多聞博識，則心胸不開，志趣不高，僅一鄉里自好（ㄏㄠˋ）之士，無以達深大之境。</a:t>
            </a: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24AC15-B20F-433A-A1A2-D34D915FEAE0}" type="slidenum">
              <a:rPr lang="zh-TW" altLang="en-US" smtClean="0"/>
              <a:t>15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7155315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zh-TW" altLang="en-US" dirty="0" smtClean="0"/>
              <a:t>子夏：卜（ㄅㄨˇ）商字子夏，亦孔子晚年弟子。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zh-TW" altLang="en-US" dirty="0" smtClean="0"/>
              <a:t>賢賢易色：上賢字作動詞用，尊敬義。下賢字指賢人有才德者。「易」謂以尊賢心改好（ㄏㄠˋ）色心。或說此四字專指夫婦一倫言，謂為夫者能敬妻之賢德而略其色貌。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zh-TW" altLang="en-US" dirty="0" smtClean="0"/>
              <a:t>致其身：致，送達義。致其身，如致命、致廩餼</a:t>
            </a:r>
            <a:r>
              <a:rPr lang="en-US" altLang="zh-TW" dirty="0" smtClean="0"/>
              <a:t>(</a:t>
            </a:r>
            <a:r>
              <a:rPr lang="zh-TW" altLang="en-US" dirty="0" smtClean="0"/>
              <a:t>ㄌㄧㄥˇ  ㄒㄧˋ</a:t>
            </a:r>
            <a:r>
              <a:rPr lang="en-US" altLang="zh-TW" dirty="0" smtClean="0"/>
              <a:t>)</a:t>
            </a:r>
            <a:r>
              <a:rPr lang="zh-TW" altLang="en-US" dirty="0" smtClean="0"/>
              <a:t>，謂納身於職守。事父母能竭其力為孝，事君能致其身為忠。四句分言夫婦、父子、君臣、朋友四倫。</a:t>
            </a:r>
            <a:endParaRPr lang="en-US" altLang="zh-TW" dirty="0" smtClean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雖曰未學：其人或自謙未學，我必謂之既學矣。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zh-TW" altLang="en-US" dirty="0" smtClean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24AC15-B20F-433A-A1A2-D34D915FEAE0}" type="slidenum">
              <a:rPr lang="zh-TW" altLang="en-US" smtClean="0"/>
              <a:t>16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1331574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不重則不威：重，厚重。威，威嚴。人不厚重，則失威嚴，不為人敬。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學則不固：此句有兩解。一，固者堅固義，人不厚重，則所學不能固守勿失，</a:t>
            </a:r>
            <a:endParaRPr lang="en-US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主忠信：此亦有兩解。一，行事以忠信為主。一，</a:t>
            </a:r>
            <a:r>
              <a:rPr lang="zh-TW" altLang="zh-TW" sz="1200" u="sng" kern="1200" dirty="0" smtClean="0">
                <a:solidFill>
                  <a:srgbClr val="FF0000"/>
                </a:solidFill>
                <a:effectLst/>
                <a:latin typeface="+mn-lt"/>
                <a:ea typeface="+mn-ea"/>
                <a:cs typeface="+mn-cs"/>
              </a:rPr>
              <a:t>主，親義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。如人作客，以其所投遇之家為主。與下文友字對照，謂當親忠信之人。</a:t>
            </a:r>
            <a:endParaRPr lang="en-US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無友不如己者：無，通毋，禁止辭。</a:t>
            </a:r>
            <a:endParaRPr lang="en-US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zh-TW" altLang="en-US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孔子曰：益者三友，損者三友。友直，友諒，友多聞，益矣。友便辟，友善柔，友便佞，損矣。</a:t>
            </a:r>
            <a:endParaRPr lang="en-US" altLang="zh-TW" sz="1200" b="1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zh-TW" altLang="en-US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子路是孔子弟子中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24AC15-B20F-433A-A1A2-D34D915FEAE0}" type="slidenum">
              <a:rPr lang="zh-TW" altLang="en-US" smtClean="0"/>
              <a:t>17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8137602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zh-TW" altLang="en-US" dirty="0" smtClean="0"/>
              <a:t>慎終：終，指喪（ㄙㄤ）禮言。死者去不復返，抑且益去益遠。若送死之禮有所不盡，將無可追悔，故當慎。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zh-TW" altLang="en-US" dirty="0" smtClean="0"/>
              <a:t>追遠：遠，指祭禮言。死者去我日遠，能時時追思之不忘，而後始有祭禮。</a:t>
            </a:r>
            <a:endParaRPr lang="en-US" altLang="zh-TW" dirty="0" smtClean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惟對死者，始是僅有情意，更無報酬，乃益見其情意之深厚。故喪（ㄙㄤ）祭之禮能盡其哀與誠，可以激發人心，使人道民德日趨於敦厚。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24AC15-B20F-433A-A1A2-D34D915FEAE0}" type="slidenum">
              <a:rPr lang="zh-TW" altLang="en-US" smtClean="0"/>
              <a:t>18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5324780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zh-TW" altLang="en-US" dirty="0" smtClean="0"/>
              <a:t>影集</a:t>
            </a:r>
            <a:r>
              <a:rPr lang="en-US" altLang="zh-TW" dirty="0" smtClean="0"/>
              <a:t>6-2 </a:t>
            </a:r>
            <a:r>
              <a:rPr lang="zh-TW" altLang="en-US" dirty="0" smtClean="0"/>
              <a:t>孔子開始周遊列國：子聞韶樂、論正名之本義</a:t>
            </a:r>
            <a:endParaRPr lang="en-US" altLang="zh-TW" dirty="0" smtClean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zh-TW" altLang="en-US" dirty="0" smtClean="0"/>
              <a:t>顏回是孔子第一大弟子，子貢是第二大弟子，為孔子守喪六年。</a:t>
            </a:r>
            <a:endParaRPr lang="en-US" altLang="zh-TW" dirty="0" smtClean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zh-TW" altLang="en-US" dirty="0" smtClean="0"/>
              <a:t>好美寮、國文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24AC15-B20F-433A-A1A2-D34D915FEAE0}" type="slidenum">
              <a:rPr lang="zh-TW" altLang="en-US" smtClean="0"/>
              <a:t>19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6921600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聞其政：預聞其國之政事。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抑與之：抑，反語辭。與之，謂人君與之，自願求與為治也。</a:t>
            </a:r>
            <a:endParaRPr lang="en-US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zh-TW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抑 </a:t>
            </a:r>
            <a:r>
              <a:rPr lang="en-US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</a:t>
            </a:r>
            <a:r>
              <a:rPr lang="zh-TW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亦</a:t>
            </a:r>
            <a:r>
              <a:rPr lang="en-US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  <a:endParaRPr lang="zh-TW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24AC15-B20F-433A-A1A2-D34D915FEAE0}" type="slidenum">
              <a:rPr lang="zh-TW" altLang="en-US" smtClean="0"/>
              <a:t>20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9013072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zh-TW" altLang="en-US" dirty="0" smtClean="0"/>
              <a:t>五者就其表露在外之態度，可以想見其蘊蓄在心之德養。孔子因此德養，光揮接人，能不言而飲人以和，故所至獲人敬信，乃自以其政就而問之。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24AC15-B20F-433A-A1A2-D34D915FEAE0}" type="slidenum">
              <a:rPr lang="zh-TW" altLang="en-US" smtClean="0"/>
              <a:t>21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8134758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zh-TW" altLang="en-US" dirty="0" smtClean="0"/>
              <a:t>「行」，據教育部</a:t>
            </a:r>
            <a:r>
              <a:rPr lang="en-US" altLang="zh-TW" dirty="0" smtClean="0"/>
              <a:t>《</a:t>
            </a:r>
            <a:r>
              <a:rPr lang="zh-TW" altLang="en-US" dirty="0" smtClean="0"/>
              <a:t>國語辭典</a:t>
            </a:r>
            <a:r>
              <a:rPr lang="en-US" altLang="zh-TW" dirty="0" smtClean="0"/>
              <a:t>》</a:t>
            </a:r>
            <a:r>
              <a:rPr lang="zh-TW" altLang="en-US" dirty="0" smtClean="0"/>
              <a:t>，當名詞用，作「行為舉止」解，讀作ㄒㄧㄥˋ。如「品行」、「操行」、「德行」、「獸行」俱讀作ㄒㄧㄥˋ。</a:t>
            </a:r>
            <a:endParaRPr lang="en-US" altLang="zh-TW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觀其志：其，指子言。父在，子不主事，故惟當觀其志。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觀其行：父沒，子可親事，則當觀其行。</a:t>
            </a:r>
            <a:endParaRPr lang="en-US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三年無改於父之道：道，猶事也。言道，尊父之辭。本章就父子言，則其道其事，皆家事也。</a:t>
            </a:r>
            <a:endParaRPr lang="en-US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zh-TW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此句覺得比較不符現代的思維。</a:t>
            </a:r>
            <a:r>
              <a:rPr lang="en-US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</a:t>
            </a:r>
            <a:r>
              <a:rPr lang="zh-TW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若其父為守財奴，則其子要遵其行嗎？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24AC15-B20F-433A-A1A2-D34D915FEAE0}" type="slidenum">
              <a:rPr lang="zh-TW" altLang="en-US" smtClean="0"/>
              <a:t>22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951957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zh-TW" altLang="en-US" dirty="0" smtClean="0"/>
              <a:t>暑假我由蒙古國回台灣時，飛機上與去德國留學，暑假回南京的陳先生，交換二邊在語言上的推動方式。</a:t>
            </a:r>
            <a:r>
              <a:rPr lang="zh-CN" altLang="en-US" dirty="0" smtClean="0"/>
              <a:t>「</a:t>
            </a:r>
            <a:r>
              <a:rPr lang="zh-TW" altLang="en-US" dirty="0" smtClean="0"/>
              <a:t>說</a:t>
            </a:r>
            <a:r>
              <a:rPr lang="zh-CN" altLang="en-US" dirty="0" smtClean="0"/>
              <a:t>普通话，做文明人」</a:t>
            </a:r>
            <a:endParaRPr lang="en-US" altLang="zh-CN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zh-TW" altLang="en-US" dirty="0" smtClean="0"/>
              <a:t>對於讀音唸法，台灣是用注音符號，可否請陸生分享，那邊的做法？</a:t>
            </a:r>
            <a:endParaRPr lang="en-US" altLang="zh-TW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24AC15-B20F-433A-A1A2-D34D915FEAE0}" type="slidenum">
              <a:rPr lang="zh-TW" altLang="en-US" smtClean="0"/>
              <a:t>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7431771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zh-TW" dirty="0" smtClean="0"/>
              <a:t>《</a:t>
            </a:r>
            <a:r>
              <a:rPr lang="zh-TW" altLang="en-US" dirty="0" smtClean="0"/>
              <a:t>論語</a:t>
            </a:r>
            <a:r>
              <a:rPr lang="en-US" altLang="zh-TW" dirty="0" smtClean="0"/>
              <a:t>》</a:t>
            </a:r>
            <a:r>
              <a:rPr lang="zh-TW" altLang="en-US" dirty="0" smtClean="0"/>
              <a:t>有子、曾子二人不稱名，或疑</a:t>
            </a:r>
            <a:r>
              <a:rPr lang="en-US" altLang="zh-TW" dirty="0" smtClean="0"/>
              <a:t>《</a:t>
            </a:r>
            <a:r>
              <a:rPr lang="zh-TW" altLang="en-US" dirty="0" smtClean="0"/>
              <a:t>論語</a:t>
            </a:r>
            <a:r>
              <a:rPr lang="en-US" altLang="zh-TW" dirty="0" smtClean="0"/>
              <a:t>》</a:t>
            </a:r>
            <a:r>
              <a:rPr lang="zh-TW" altLang="en-US" dirty="0" smtClean="0"/>
              <a:t>多出此兩人之弟子所記，或是也。</a:t>
            </a:r>
            <a:endParaRPr lang="en-US" altLang="zh-TW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「子夏、子張、子游，以有若似聖人，欲以所事於孔子事之，曾子不可而止。」則有子固曾為孔門弟子所推服。</a:t>
            </a:r>
            <a:endParaRPr lang="en-US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和為貴：禮主敬，若在人羣間加以種種分別。實則禮貴和，乃在人羣間與以種種調融。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斯為美：斯指禮，亦指和。先王之道，以禮為美。和在禮中，亦即以和為美。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小大由之：事無大小，皆由禮，亦即皆由和。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24AC15-B20F-433A-A1A2-D34D915FEAE0}" type="slidenum">
              <a:rPr lang="zh-TW" altLang="en-US" smtClean="0"/>
              <a:t>23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2980687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zh-TW" altLang="en-US" dirty="0" smtClean="0"/>
              <a:t>言可復也：與人約而求信，必先求近義，始可踐守。遠恥辱也：恭敬亦須合禮，否則易近於恥辱。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zh-TW" altLang="en-US" dirty="0" smtClean="0"/>
              <a:t>因不失其親，亦可宗也：謂所依不失為可親之人，則緩急可恃，亦可親為宗主。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24AC15-B20F-433A-A1A2-D34D915FEAE0}" type="slidenum">
              <a:rPr lang="zh-TW" altLang="en-US" smtClean="0"/>
              <a:t>24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5737033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zh-TW" altLang="en-US" dirty="0" smtClean="0"/>
              <a:t>食無求飽，居無求安：不求安飽，志在學，不暇及也。一簞（ㄉㄢ）食（ㄙˋ），一瓢飲，在陋巷，樂亦在其中。若志在求安飽，亦將畢生無暇他及矣。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zh-TW" altLang="en-US" dirty="0" smtClean="0"/>
              <a:t>敏於事而慎於言：敏，捷速義。慎，謹也。於事當勉其所不足，於言當不敢盡其所有餘。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zh-TW" altLang="en-US" dirty="0" smtClean="0"/>
              <a:t>就有道而正焉：有道，言有道德或道藝之人。正，問其是非。如上所行，又就有道而正之，始可謂之好（ㄏㄠˋ）學也。</a:t>
            </a: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24AC15-B20F-433A-A1A2-D34D915FEAE0}" type="slidenum">
              <a:rPr lang="zh-TW" altLang="en-US" smtClean="0"/>
              <a:t>25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122753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zh-TW" altLang="en-US" dirty="0" smtClean="0"/>
              <a:t>無諂：諂者諂媚，卑屈於人。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zh-TW" altLang="en-US" dirty="0" smtClean="0"/>
              <a:t>無驕：驕者矜肆（ㄐㄧㄣ ㄙˋ），傲慢於人。貧多求，故易諂。富有恃，故易驕。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zh-TW" altLang="en-US" dirty="0" smtClean="0"/>
              <a:t>可也：可者，僅可而有所未盡之辭。</a:t>
            </a:r>
            <a:endParaRPr lang="en-US" altLang="zh-TW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貧能無諂，富能不驕，此皆知所自守矣，然猶未忘乎貧富。</a:t>
            </a:r>
            <a:endParaRPr lang="en-US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樂道則忘其貧矣。好（ㄏㄠˋ）禮則安於處善，樂於循理，其心亦忘於己之富矣。故尤可貴。</a:t>
            </a:r>
            <a:endParaRPr lang="zh-TW" altLang="en-US" dirty="0" smtClean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24AC15-B20F-433A-A1A2-D34D915FEAE0}" type="slidenum">
              <a:rPr lang="zh-TW" altLang="en-US" smtClean="0"/>
              <a:t>27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7770926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治玉曰琢，治石曰磨，四字分指平列。謂非加切磋琢磨之功，則四者皆不能成器，蓋言學問之功。</a:t>
            </a:r>
            <a:endParaRPr lang="en-US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zh-TW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玉不琢不成器　人不學不知義</a:t>
            </a:r>
            <a:endParaRPr lang="en-US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24AC15-B20F-433A-A1A2-D34D915FEAE0}" type="slidenum">
              <a:rPr lang="zh-TW" altLang="en-US" smtClean="0"/>
              <a:t>28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613207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子貢：端木賜（ㄙˋ）字子貢。</a:t>
            </a:r>
            <a:endParaRPr lang="en-US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zh-TW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舉一反三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24AC15-B20F-433A-A1A2-D34D915FEAE0}" type="slidenum">
              <a:rPr lang="zh-TW" altLang="en-US" smtClean="0"/>
              <a:t>29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5247576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zh-TW" altLang="en-US" dirty="0" smtClean="0"/>
              <a:t>君子求其在我，故不患人之不己知。非孔子，則不知堯 舜之當祖述。非孟子，則不知孔子之聖，為生民以來所未有。此知人之所以可貴，而我之不知人所以為可患。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24AC15-B20F-433A-A1A2-D34D915FEAE0}" type="slidenum">
              <a:rPr lang="zh-TW" altLang="en-US" smtClean="0"/>
              <a:t>30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823372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zh-TW" altLang="en-US" dirty="0" smtClean="0"/>
              <a:t>學：誦，習義。凡誦讀練習皆是學。舊說：「學，覺也，效也。後覺習傚（ㄒㄧㄠˋ）先覺之所為」謂之學。</a:t>
            </a:r>
            <a:endParaRPr lang="en-US" altLang="zh-TW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zh-TW" altLang="en-US" dirty="0" smtClean="0"/>
              <a:t>六書：</a:t>
            </a:r>
            <a:r>
              <a:rPr lang="en-US" altLang="zh-TW" dirty="0" smtClean="0"/>
              <a:t>. </a:t>
            </a:r>
            <a:r>
              <a:rPr lang="zh-TW" altLang="en-US" dirty="0" smtClean="0"/>
              <a:t>象形 </a:t>
            </a:r>
            <a:r>
              <a:rPr lang="en-US" altLang="zh-TW" dirty="0" smtClean="0"/>
              <a:t>· </a:t>
            </a:r>
            <a:r>
              <a:rPr lang="zh-TW" altLang="en-US" dirty="0" smtClean="0"/>
              <a:t>指事 </a:t>
            </a:r>
            <a:r>
              <a:rPr lang="en-US" altLang="zh-TW" dirty="0" smtClean="0"/>
              <a:t>· </a:t>
            </a:r>
            <a:r>
              <a:rPr lang="zh-TW" altLang="en-US" dirty="0" smtClean="0"/>
              <a:t>會意 </a:t>
            </a:r>
            <a:r>
              <a:rPr lang="en-US" altLang="zh-TW" dirty="0" smtClean="0"/>
              <a:t>· </a:t>
            </a:r>
            <a:r>
              <a:rPr lang="zh-TW" altLang="en-US" dirty="0" smtClean="0"/>
              <a:t>形聲 </a:t>
            </a:r>
            <a:r>
              <a:rPr lang="en-US" altLang="zh-TW" dirty="0" smtClean="0"/>
              <a:t>· </a:t>
            </a:r>
            <a:r>
              <a:rPr lang="zh-TW" altLang="en-US" dirty="0" smtClean="0"/>
              <a:t>轉注 </a:t>
            </a:r>
            <a:r>
              <a:rPr lang="en-US" altLang="zh-TW" dirty="0" smtClean="0"/>
              <a:t>· </a:t>
            </a:r>
            <a:r>
              <a:rPr lang="zh-TW" altLang="en-US" dirty="0" smtClean="0"/>
              <a:t>假借</a:t>
            </a:r>
            <a:r>
              <a:rPr lang="en-US" altLang="zh-TW" dirty="0" smtClean="0"/>
              <a:t>. </a:t>
            </a:r>
            <a:r>
              <a:rPr lang="zh-TW" altLang="en-US" dirty="0" smtClean="0"/>
              <a:t>其中象形、指事是「造字法」，會意、形聲是「組字法」，轉注、假借是「用字法」。</a:t>
            </a:r>
            <a:endParaRPr lang="en-US" altLang="zh-TW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zh-TW" altLang="zh-TW" dirty="0" smtClean="0"/>
              <a:t>毓鋆老師</a:t>
            </a:r>
            <a:r>
              <a:rPr lang="en-US" altLang="zh-TW" dirty="0" smtClean="0"/>
              <a:t>-</a:t>
            </a:r>
            <a:r>
              <a:rPr lang="zh-TW" altLang="zh-TW" dirty="0" smtClean="0"/>
              <a:t>清代皇族</a:t>
            </a:r>
            <a:endParaRPr lang="en-US" altLang="zh-TW" dirty="0" smtClean="0"/>
          </a:p>
          <a:p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時習：此有三說</a:t>
            </a:r>
            <a:r>
              <a:rPr lang="zh-TW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：</a:t>
            </a:r>
            <a:endParaRPr lang="en-US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indent="-228600">
              <a:buFont typeface="+mj-lt"/>
              <a:buAutoNum type="arabicPeriod"/>
            </a:pP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一指年歲言。</a:t>
            </a:r>
            <a:r>
              <a:rPr lang="zh-TW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古人六歲始學識字，七八歲教以日常簡單禮節，十歲教書寫計算，十三歲教歌詩舞蹈，此指年為時。</a:t>
            </a:r>
            <a:endParaRPr lang="en-US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indent="-228600">
              <a:buFont typeface="+mj-lt"/>
              <a:buAutoNum type="arabicPeriod"/>
            </a:pPr>
            <a:r>
              <a:rPr lang="zh-TW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二指季節言。古人春夏學詩樂弦歌，秋冬學書禮射獵，此指季節為時。</a:t>
            </a:r>
            <a:endParaRPr lang="en-US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indent="-228600">
              <a:buFont typeface="+mj-lt"/>
              <a:buAutoNum type="arabicPeriod"/>
            </a:pP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三指晨夕言。</a:t>
            </a:r>
            <a:r>
              <a:rPr lang="zh-TW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溫習、進修、游散、休息，依時為之。</a:t>
            </a:r>
            <a:endParaRPr lang="en-US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indent="-228600">
              <a:buFont typeface="+mj-lt"/>
              <a:buAutoNum type="arabicPeriod"/>
            </a:pPr>
            <a:endParaRPr lang="en-US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indent="0">
              <a:buFont typeface="+mj-lt"/>
              <a:buNone/>
            </a:pPr>
            <a:r>
              <a:rPr lang="zh-TW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溫習、進修、游散、休息，依時為之。習者，如鳥學飛，</a:t>
            </a:r>
            <a:endParaRPr lang="en-US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indent="0">
              <a:buFont typeface="+mj-lt"/>
              <a:buNone/>
            </a:pP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人之為學，當日復日，時復時，年復年，反復不已，老而無倦。</a:t>
            </a:r>
            <a:endParaRPr lang="en-US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indent="0">
              <a:buFont typeface="+mj-lt"/>
              <a:buNone/>
            </a:pP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24AC15-B20F-433A-A1A2-D34D915FEAE0}" type="slidenum">
              <a:rPr lang="zh-TW" altLang="en-US" smtClean="0"/>
              <a:t>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872678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zh-TW" altLang="zh-TW" dirty="0" smtClean="0"/>
              <a:t>朋，同類也。志同道合者，知慕於我，自遠來也。</a:t>
            </a:r>
            <a:endParaRPr lang="en-US" altLang="zh-TW" dirty="0" smtClean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zh-TW" altLang="en-US" dirty="0" smtClean="0"/>
              <a:t>樂的三種唸法，樂</a:t>
            </a:r>
            <a:r>
              <a:rPr lang="en-US" altLang="zh-TW" dirty="0" smtClean="0"/>
              <a:t>(</a:t>
            </a:r>
            <a:r>
              <a:rPr lang="zh-TW" altLang="en-US" dirty="0" smtClean="0"/>
              <a:t>仁者樂山、智者樂水、快樂、音樂、樂器</a:t>
            </a:r>
            <a:r>
              <a:rPr lang="en-US" altLang="zh-TW" dirty="0" smtClean="0"/>
              <a:t>)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zh-TW" altLang="en-US" dirty="0" smtClean="0"/>
              <a:t>在影集</a:t>
            </a:r>
            <a:r>
              <a:rPr lang="en-US" altLang="zh-TW" dirty="0" smtClean="0"/>
              <a:t>5-2</a:t>
            </a:r>
            <a:r>
              <a:rPr lang="zh-TW" altLang="en-US" dirty="0" smtClean="0"/>
              <a:t>中出現的場景是：雒邑</a:t>
            </a:r>
            <a:r>
              <a:rPr lang="en-US" altLang="zh-TW" dirty="0" smtClean="0"/>
              <a:t>(</a:t>
            </a:r>
            <a:r>
              <a:rPr lang="zh-TW" altLang="en-US" dirty="0" smtClean="0"/>
              <a:t>今洛陽</a:t>
            </a:r>
            <a:r>
              <a:rPr lang="en-US" altLang="zh-TW" dirty="0" smtClean="0"/>
              <a:t>)</a:t>
            </a:r>
            <a:r>
              <a:rPr lang="zh-TW" altLang="en-US" dirty="0" smtClean="0"/>
              <a:t>學禮問道老聃</a:t>
            </a:r>
            <a:r>
              <a:rPr lang="en-US" altLang="zh-TW" dirty="0" smtClean="0"/>
              <a:t>(</a:t>
            </a:r>
            <a:r>
              <a:rPr lang="zh-TW" altLang="en-US" dirty="0" smtClean="0"/>
              <a:t>老子</a:t>
            </a:r>
            <a:r>
              <a:rPr lang="en-US" altLang="zh-TW" dirty="0" smtClean="0"/>
              <a:t>)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《孟子》曰：「樂得天下英才而教育之。」慕我者自遠方來，教學相長，我道日廣，故可樂也。</a:t>
            </a:r>
            <a:endParaRPr lang="zh-TW" altLang="en-US" dirty="0" smtClean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24AC15-B20F-433A-A1A2-D34D915FEAE0}" type="slidenum">
              <a:rPr lang="zh-TW" altLang="en-US" smtClean="0"/>
              <a:t>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737475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zh-TW" altLang="zh-TW" dirty="0" smtClean="0"/>
              <a:t>子曰：「不患無位，患所以立；不患莫己知，求為可知也。」</a:t>
            </a:r>
            <a:r>
              <a:rPr lang="zh-TW" altLang="en-US" dirty="0" smtClean="0"/>
              <a:t>：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「不憂愁自己沒有官位，只憂愁居官辦事，能否建樹利益百姓；不憂愁別人不知道自己，只在乎追求可以為人所知的真才實學，是否具備了！」</a:t>
            </a:r>
            <a:endParaRPr lang="zh-TW" altLang="en-US" dirty="0" smtClean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zh-TW" altLang="en-US" dirty="0" smtClean="0"/>
              <a:t>在影集</a:t>
            </a:r>
            <a:r>
              <a:rPr lang="en-US" altLang="zh-TW" dirty="0" smtClean="0"/>
              <a:t>5-2</a:t>
            </a:r>
            <a:r>
              <a:rPr lang="zh-TW" altLang="en-US" dirty="0" smtClean="0"/>
              <a:t>中出現的場景是：子路在旁說出此句。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24AC15-B20F-433A-A1A2-D34D915FEAE0}" type="slidenum">
              <a:rPr lang="zh-TW" altLang="en-US" smtClean="0"/>
              <a:t>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549938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zh-TW" altLang="en-US" dirty="0" smtClean="0"/>
              <a:t>漢語讀音：動詞和形容詞不同，例：長、好、鮮、行、</a:t>
            </a:r>
            <a:endParaRPr lang="en-US" altLang="zh-TW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zh-TW" altLang="en-US" dirty="0" smtClean="0"/>
              <a:t>台語：香山的香真香。</a:t>
            </a:r>
            <a:endParaRPr lang="en-US" altLang="zh-TW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zh-TW" altLang="en-US" dirty="0" smtClean="0"/>
              <a:t>攜程網，請問陸生用何方法讀出該字的音？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24AC15-B20F-433A-A1A2-D34D915FEAE0}" type="slidenum">
              <a:rPr lang="zh-TW" altLang="en-US" smtClean="0"/>
              <a:t>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762194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dirty="0" smtClean="0"/>
              <a:t>務本：務，專力也。本，猶根也。</a:t>
            </a:r>
            <a:endParaRPr lang="en-US" altLang="zh-TW" dirty="0" smtClean="0"/>
          </a:p>
          <a:p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本立而道生，雖若自然當有之事，亦貴於人之能誘發而促進之，又貴於人之能護養而成全之。凡此皆賴於學，非謂有此心即可備此道。</a:t>
            </a:r>
            <a:endParaRPr lang="zh-TW" altLang="en-US" dirty="0" smtClean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24AC15-B20F-433A-A1A2-D34D915FEAE0}" type="slidenum">
              <a:rPr lang="zh-TW" altLang="en-US" smtClean="0"/>
              <a:t>10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759016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zh-TW" altLang="en-US" dirty="0" smtClean="0"/>
              <a:t>嘉義好美寮，音調唸不好，會成「好沒聊」。</a:t>
            </a:r>
            <a:endParaRPr lang="en-US" altLang="zh-TW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zh-TW" altLang="en-US" dirty="0" smtClean="0"/>
              <a:t>子曰：「仁也者，人也。合而言之，道也。」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zh-TW" altLang="en-US" dirty="0" smtClean="0"/>
              <a:t>人道必本於人心，故孟子又曰：「仁，人心也。」</a:t>
            </a:r>
            <a:endParaRPr lang="en-US" altLang="zh-TW" dirty="0" smtClean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本於此心而有此道。此心修養成德，所指極深極廣。由其最先之心言，則是人與人間之一種溫情與善意。發於仁心，乃有仁道。而此心實為人性所固有。其先發而可見者為孝弟，故培養仁心當自孝弟始。孝弟之道，則貴能推廣而成為通行於人羣之大道。有子此章，所指淺近，而實為孔門教學之要義。</a:t>
            </a: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24AC15-B20F-433A-A1A2-D34D915FEAE0}" type="slidenum">
              <a:rPr lang="zh-TW" altLang="en-US" smtClean="0"/>
              <a:t>11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750847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zh-TW" altLang="en-US" dirty="0" smtClean="0"/>
              <a:t>巧：好義。令，善義。務求巧言令色以悅人，非我心之真情善意，故曰「鮮矣仁」。鮮，少義，難得義。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24AC15-B20F-433A-A1A2-D34D915FEAE0}" type="slidenum">
              <a:rPr lang="zh-TW" altLang="en-US" smtClean="0"/>
              <a:t>12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913922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 algn="l">
              <a:defRPr sz="4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lang="zh-TW" altLang="en-US" noProof="0" dirty="0" smtClean="0"/>
              <a:t>按一下以編輯母片標題樣式</a:t>
            </a:r>
          </a:p>
        </p:txBody>
      </p:sp>
      <p:sp>
        <p:nvSpPr>
          <p:cNvPr id="3075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 b="1"/>
            </a:lvl1pPr>
          </a:lstStyle>
          <a:p>
            <a:pPr lvl="0"/>
            <a:r>
              <a:rPr lang="zh-TW" altLang="en-US" noProof="0" dirty="0" smtClean="0"/>
              <a:t>按一下以編輯母片副標題樣式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40335EB7-AFD0-4454-A4C8-45A1E1D7B49A}" type="datetimeFigureOut">
              <a:rPr lang="zh-TW" altLang="en-US" smtClean="0"/>
              <a:t>2017/10/31</a:t>
            </a:fld>
            <a:endParaRPr lang="zh-TW" alt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3420CD6-2753-443E-93C4-41679A56C23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8390258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0335EB7-AFD0-4454-A4C8-45A1E1D7B49A}" type="datetimeFigureOut">
              <a:rPr lang="zh-TW" altLang="en-US" smtClean="0"/>
              <a:t>2017/10/31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420CD6-2753-443E-93C4-41679A56C23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78946712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707188" y="609600"/>
            <a:ext cx="2135187" cy="548957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301625" y="609600"/>
            <a:ext cx="6253163" cy="548957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0335EB7-AFD0-4454-A4C8-45A1E1D7B49A}" type="datetimeFigureOut">
              <a:rPr lang="zh-TW" altLang="en-US" smtClean="0"/>
              <a:t>2017/10/31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420CD6-2753-443E-93C4-41679A56C23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42185100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0335EB7-AFD0-4454-A4C8-45A1E1D7B49A}" type="datetimeFigureOut">
              <a:rPr lang="zh-TW" altLang="en-US" smtClean="0"/>
              <a:t>2017/10/31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420CD6-2753-443E-93C4-41679A56C23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8073069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0335EB7-AFD0-4454-A4C8-45A1E1D7B49A}" type="datetimeFigureOut">
              <a:rPr lang="zh-TW" altLang="en-US" smtClean="0"/>
              <a:t>2017/10/31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420CD6-2753-443E-93C4-41679A56C23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10709665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301625" y="1905000"/>
            <a:ext cx="4194175" cy="4194175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194175" cy="4194175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0335EB7-AFD0-4454-A4C8-45A1E1D7B49A}" type="datetimeFigureOut">
              <a:rPr lang="zh-TW" altLang="en-US" smtClean="0"/>
              <a:t>2017/10/31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420CD6-2753-443E-93C4-41679A56C23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4965573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0335EB7-AFD0-4454-A4C8-45A1E1D7B49A}" type="datetimeFigureOut">
              <a:rPr lang="zh-TW" altLang="en-US" smtClean="0"/>
              <a:t>2017/10/31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420CD6-2753-443E-93C4-41679A56C23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07189168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0335EB7-AFD0-4454-A4C8-45A1E1D7B49A}" type="datetimeFigureOut">
              <a:rPr lang="zh-TW" altLang="en-US" smtClean="0"/>
              <a:t>2017/10/31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420CD6-2753-443E-93C4-41679A56C23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25758730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0335EB7-AFD0-4454-A4C8-45A1E1D7B49A}" type="datetimeFigureOut">
              <a:rPr lang="zh-TW" altLang="en-US" smtClean="0"/>
              <a:t>2017/10/31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420CD6-2753-443E-93C4-41679A56C23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92213171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0335EB7-AFD0-4454-A4C8-45A1E1D7B49A}" type="datetimeFigureOut">
              <a:rPr lang="zh-TW" altLang="en-US" smtClean="0"/>
              <a:t>2017/10/31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420CD6-2753-443E-93C4-41679A56C23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99538997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0335EB7-AFD0-4454-A4C8-45A1E1D7B49A}" type="datetimeFigureOut">
              <a:rPr lang="zh-TW" altLang="en-US" smtClean="0"/>
              <a:t>2017/10/31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420CD6-2753-443E-93C4-41679A56C23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56787173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609600"/>
            <a:ext cx="854075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1027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905000"/>
            <a:ext cx="8540750" cy="419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5225"/>
            <a:ext cx="22891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a typeface="新細明體" panose="02020500000000000000" pitchFamily="18" charset="-120"/>
              </a:defRPr>
            </a:lvl1pPr>
          </a:lstStyle>
          <a:p>
            <a:fld id="{40335EB7-AFD0-4454-A4C8-45A1E1D7B49A}" type="datetimeFigureOut">
              <a:rPr lang="zh-TW" altLang="en-US" smtClean="0"/>
              <a:t>2017/10/31</a:t>
            </a:fld>
            <a:endParaRPr lang="zh-TW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a typeface="新細明體" panose="02020500000000000000" pitchFamily="18" charset="-120"/>
              </a:defRPr>
            </a:lvl1pPr>
          </a:lstStyle>
          <a:p>
            <a:endParaRPr lang="zh-TW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91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a typeface="新細明體" panose="02020500000000000000" pitchFamily="18" charset="-120"/>
              </a:defRPr>
            </a:lvl1pPr>
          </a:lstStyle>
          <a:p>
            <a:fld id="{53420CD6-2753-443E-93C4-41679A56C23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12997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slow">
    <p:wip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buChar char="v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" panose="05000000000000000000" pitchFamily="2" charset="2"/>
        <a:buChar char="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anose="05000000000000000000" pitchFamily="2" charset="2"/>
        <a:buChar char="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0" y="1014787"/>
            <a:ext cx="9144000" cy="2387600"/>
          </a:xfrm>
        </p:spPr>
        <p:txBody>
          <a:bodyPr/>
          <a:lstStyle/>
          <a:p>
            <a:pPr algn="ctr"/>
            <a:r>
              <a:rPr lang="zh-TW" altLang="en-US" sz="4800" dirty="0" smtClean="0"/>
              <a:t>儒家學說與中國現代化專題</a:t>
            </a:r>
            <a:r>
              <a:rPr lang="en-US" altLang="zh-TW" sz="4800" dirty="0" smtClean="0"/>
              <a:t/>
            </a:r>
            <a:br>
              <a:rPr lang="en-US" altLang="zh-TW" sz="4800" dirty="0" smtClean="0"/>
            </a:br>
            <a:r>
              <a:rPr lang="zh-TW" altLang="en-US" sz="4800" dirty="0" smtClean="0"/>
              <a:t>學而篇第一</a:t>
            </a:r>
            <a:endParaRPr lang="zh-TW" altLang="en-US" sz="4800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904129"/>
            <a:ext cx="6400800" cy="1752600"/>
          </a:xfrm>
        </p:spPr>
        <p:txBody>
          <a:bodyPr/>
          <a:lstStyle/>
          <a:p>
            <a:r>
              <a:rPr lang="zh-TW" altLang="en-US" dirty="0" smtClean="0"/>
              <a:t>授課教師：彭立忠</a:t>
            </a:r>
            <a:endParaRPr lang="en-US" altLang="zh-TW" dirty="0" smtClean="0"/>
          </a:p>
          <a:p>
            <a:r>
              <a:rPr lang="zh-TW" altLang="en-US" dirty="0" smtClean="0"/>
              <a:t>導讀：詹翠鈺 社會系 博二生</a:t>
            </a:r>
            <a:endParaRPr lang="zh-TW" alt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362792636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君子務本，本立而道生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/>
              <a:t>孔子之</a:t>
            </a:r>
            <a:r>
              <a:rPr lang="zh-TW" altLang="en-US" dirty="0" smtClean="0"/>
              <a:t>學最重視「道」。</a:t>
            </a:r>
            <a:r>
              <a:rPr lang="zh-TW" altLang="en-US" dirty="0"/>
              <a:t>所謂道，即人道，其本則在心。</a:t>
            </a:r>
            <a:endParaRPr lang="en-US" altLang="zh-TW" dirty="0"/>
          </a:p>
          <a:p>
            <a:r>
              <a:rPr lang="zh-TW" altLang="en-US" dirty="0"/>
              <a:t>人道必本於人心，有孝弟之心，始可有</a:t>
            </a:r>
            <a:r>
              <a:rPr lang="zh-TW" altLang="en-US" dirty="0" smtClean="0"/>
              <a:t>孝悌之</a:t>
            </a:r>
            <a:r>
              <a:rPr lang="zh-TW" altLang="en-US" dirty="0"/>
              <a:t>道。有仁心，始可有仁道。</a:t>
            </a:r>
            <a:endParaRPr lang="en-US" altLang="zh-TW" dirty="0"/>
          </a:p>
          <a:p>
            <a:r>
              <a:rPr lang="zh-TW" altLang="zh-TW" dirty="0" smtClean="0"/>
              <a:t>君子</a:t>
            </a:r>
            <a:r>
              <a:rPr lang="zh-TW" altLang="zh-TW" dirty="0"/>
              <a:t>專力在事情的根本處，根本建立起，道就由此而生了</a:t>
            </a:r>
            <a:r>
              <a:rPr lang="zh-TW" altLang="zh-TW" dirty="0" smtClean="0"/>
              <a:t>。</a:t>
            </a:r>
            <a:endParaRPr lang="en-US" altLang="zh-TW" dirty="0" smtClean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22548061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孝弟</a:t>
            </a:r>
            <a:r>
              <a:rPr lang="zh-TW" altLang="en-US" sz="2800" dirty="0" smtClean="0"/>
              <a:t>（ㄊㄧˋ）</a:t>
            </a:r>
            <a:r>
              <a:rPr lang="zh-TW" altLang="en-US" dirty="0" smtClean="0"/>
              <a:t>也者，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zh-TW" altLang="en-US" dirty="0" smtClean="0"/>
              <a:t>其為仁之本與</a:t>
            </a:r>
            <a:r>
              <a:rPr lang="zh-TW" altLang="en-US" sz="2800" dirty="0" smtClean="0"/>
              <a:t>（ㄩˊ）</a:t>
            </a:r>
            <a:r>
              <a:rPr lang="zh-TW" altLang="en-US" dirty="0" smtClean="0"/>
              <a:t>？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01625" y="2328334"/>
            <a:ext cx="8540750" cy="4194175"/>
          </a:xfrm>
        </p:spPr>
        <p:txBody>
          <a:bodyPr/>
          <a:lstStyle/>
          <a:p>
            <a:r>
              <a:rPr lang="zh-TW" altLang="zh-TW" dirty="0"/>
              <a:t>孝弟指心，亦指道。</a:t>
            </a:r>
            <a:endParaRPr lang="en-US" altLang="zh-TW" dirty="0"/>
          </a:p>
          <a:p>
            <a:r>
              <a:rPr lang="zh-TW" altLang="zh-TW" dirty="0" smtClean="0"/>
              <a:t>孝</a:t>
            </a:r>
            <a:r>
              <a:rPr lang="zh-TW" altLang="en-US" dirty="0"/>
              <a:t>悌</a:t>
            </a:r>
            <a:r>
              <a:rPr lang="zh-TW" altLang="zh-TW" dirty="0" smtClean="0"/>
              <a:t>該</a:t>
            </a:r>
            <a:r>
              <a:rPr lang="zh-TW" altLang="zh-TW" dirty="0"/>
              <a:t>是仁道的根本吧</a:t>
            </a:r>
            <a:r>
              <a:rPr lang="zh-TW" altLang="zh-TW" dirty="0" smtClean="0"/>
              <a:t>？</a:t>
            </a:r>
            <a:endParaRPr lang="en-US" altLang="zh-TW" dirty="0" smtClean="0"/>
          </a:p>
          <a:p>
            <a:r>
              <a:rPr lang="zh-TW" altLang="en-US" dirty="0"/>
              <a:t>孝悌乃</a:t>
            </a:r>
            <a:r>
              <a:rPr lang="zh-TW" altLang="en-US" dirty="0" smtClean="0"/>
              <a:t>仁之本，人能有孝悌之心，自能有仁心仁道，猶木之生於根。</a:t>
            </a:r>
            <a:endParaRPr lang="en-US" altLang="zh-TW" dirty="0" smtClean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10129704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1084729"/>
            <a:ext cx="7772400" cy="1143000"/>
          </a:xfrm>
        </p:spPr>
        <p:txBody>
          <a:bodyPr>
            <a:noAutofit/>
          </a:bodyPr>
          <a:lstStyle/>
          <a:p>
            <a:pPr algn="l"/>
            <a:r>
              <a:rPr lang="en-US" altLang="zh-TW" sz="4400" dirty="0" smtClean="0"/>
              <a:t>1-3.  </a:t>
            </a:r>
            <a:r>
              <a:rPr lang="zh-TW" altLang="zh-TW" sz="4400" dirty="0" smtClean="0"/>
              <a:t>子</a:t>
            </a:r>
            <a:r>
              <a:rPr lang="zh-TW" altLang="zh-TW" sz="4400" dirty="0"/>
              <a:t>曰</a:t>
            </a:r>
            <a:r>
              <a:rPr lang="zh-TW" altLang="zh-TW" sz="4400" dirty="0" smtClean="0"/>
              <a:t>：</a:t>
            </a:r>
            <a:r>
              <a:rPr lang="en-US" altLang="zh-TW" sz="4400" dirty="0" smtClean="0"/>
              <a:t/>
            </a:r>
            <a:br>
              <a:rPr lang="en-US" altLang="zh-TW" sz="4400" dirty="0" smtClean="0"/>
            </a:br>
            <a:r>
              <a:rPr lang="zh-TW" altLang="zh-TW" sz="4400" dirty="0" smtClean="0"/>
              <a:t>「巧言令色，鮮</a:t>
            </a:r>
            <a:r>
              <a:rPr lang="zh-TW" altLang="zh-TW" sz="2800" dirty="0"/>
              <a:t>（ㄒㄧㄢˇ）</a:t>
            </a:r>
            <a:r>
              <a:rPr lang="zh-TW" altLang="zh-TW" sz="4400" dirty="0"/>
              <a:t>矣仁</a:t>
            </a:r>
            <a:r>
              <a:rPr lang="zh-TW" altLang="zh-TW" sz="4400" dirty="0" smtClean="0"/>
              <a:t>。</a:t>
            </a:r>
            <a:r>
              <a:rPr lang="zh-TW" altLang="en-US" sz="4400" dirty="0" smtClean="0"/>
              <a:t>」</a:t>
            </a:r>
            <a:endParaRPr lang="zh-TW" altLang="en-US" sz="4400" dirty="0"/>
          </a:p>
        </p:txBody>
      </p:sp>
      <p:sp>
        <p:nvSpPr>
          <p:cNvPr id="4" name="內容版面配置區 3"/>
          <p:cNvSpPr>
            <a:spLocks noGrp="1"/>
          </p:cNvSpPr>
          <p:nvPr>
            <p:ph type="subTitle" idx="1"/>
          </p:nvPr>
        </p:nvSpPr>
        <p:spPr>
          <a:xfrm>
            <a:off x="1371600" y="2971800"/>
            <a:ext cx="6400800" cy="1752600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zh-TW" altLang="en-US" dirty="0"/>
              <a:t>孔子說：「花言巧語，裝</a:t>
            </a:r>
            <a:r>
              <a:rPr lang="zh-TW" altLang="en-US" dirty="0" smtClean="0"/>
              <a:t>出討人喜歡的樣子</a:t>
            </a:r>
            <a:endParaRPr lang="en-US" altLang="zh-TW" dirty="0" smtClean="0"/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zh-TW" altLang="en-US" dirty="0" smtClean="0"/>
              <a:t>這</a:t>
            </a:r>
            <a:r>
              <a:rPr lang="zh-TW" altLang="en-US" dirty="0"/>
              <a:t>種人的仁心就很少了。</a:t>
            </a:r>
            <a:r>
              <a:rPr lang="zh-TW" altLang="en-US" dirty="0" smtClean="0"/>
              <a:t>」</a:t>
            </a:r>
            <a:endParaRPr lang="en-US" altLang="zh-TW" dirty="0" smtClean="0"/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zh-TW" altLang="en-US" dirty="0"/>
              <a:t>剛毅木訥近乎</a:t>
            </a:r>
            <a:r>
              <a:rPr lang="zh-TW" altLang="en-US" dirty="0" smtClean="0"/>
              <a:t>仁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88445454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702733" y="1371599"/>
            <a:ext cx="8221134" cy="1143000"/>
          </a:xfrm>
        </p:spPr>
        <p:txBody>
          <a:bodyPr>
            <a:noAutofit/>
          </a:bodyPr>
          <a:lstStyle/>
          <a:p>
            <a:pPr algn="l"/>
            <a:r>
              <a:rPr lang="en-US" altLang="zh-TW" sz="4400" dirty="0" smtClean="0"/>
              <a:t>1-4.  </a:t>
            </a:r>
            <a:r>
              <a:rPr lang="zh-TW" altLang="en-US" sz="4400" dirty="0" smtClean="0"/>
              <a:t>曾子曰：</a:t>
            </a:r>
            <a:r>
              <a:rPr lang="en-US" altLang="zh-TW" sz="4400" dirty="0" smtClean="0"/>
              <a:t/>
            </a:r>
            <a:br>
              <a:rPr lang="en-US" altLang="zh-TW" sz="4400" dirty="0" smtClean="0"/>
            </a:br>
            <a:r>
              <a:rPr lang="zh-TW" altLang="en-US" sz="4400" dirty="0" smtClean="0"/>
              <a:t>「吾日三省</a:t>
            </a:r>
            <a:r>
              <a:rPr lang="zh-TW" altLang="en-US" sz="2800" dirty="0" smtClean="0"/>
              <a:t>（ㄒㄧㄥˇ）</a:t>
            </a:r>
            <a:r>
              <a:rPr lang="zh-TW" altLang="en-US" sz="4400" dirty="0" smtClean="0"/>
              <a:t>吾身。為人謀，而不忠乎？與朋友交，而不信乎？傳</a:t>
            </a:r>
            <a:r>
              <a:rPr lang="zh-TW" altLang="en-US" sz="2800" dirty="0" smtClean="0"/>
              <a:t>（ㄔㄨㄢˊ）</a:t>
            </a:r>
            <a:r>
              <a:rPr lang="zh-TW" altLang="en-US" sz="4400" dirty="0" smtClean="0"/>
              <a:t>，不習乎？」</a:t>
            </a:r>
            <a:r>
              <a:rPr lang="zh-TW" altLang="zh-TW" sz="4400" dirty="0" smtClean="0"/>
              <a:t>。</a:t>
            </a:r>
            <a:endParaRPr lang="zh-TW" altLang="en-US" sz="4400" dirty="0"/>
          </a:p>
        </p:txBody>
      </p:sp>
      <p:sp>
        <p:nvSpPr>
          <p:cNvPr id="5" name="內容版面配置區 3"/>
          <p:cNvSpPr>
            <a:spLocks noGrp="1"/>
          </p:cNvSpPr>
          <p:nvPr>
            <p:ph type="subTitle" idx="1"/>
          </p:nvPr>
        </p:nvSpPr>
        <p:spPr>
          <a:xfrm>
            <a:off x="1388533" y="3462866"/>
            <a:ext cx="6400800" cy="1752600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zh-TW" altLang="zh-TW" dirty="0"/>
              <a:t>我每天常三次反省我自己。</a:t>
            </a:r>
            <a:endParaRPr lang="en-US" altLang="zh-TW" dirty="0"/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zh-TW" altLang="zh-TW" dirty="0"/>
              <a:t>我替人謀事</a:t>
            </a:r>
            <a:r>
              <a:rPr lang="zh-TW" altLang="zh-TW" dirty="0" smtClean="0"/>
              <a:t>，</a:t>
            </a:r>
            <a:r>
              <a:rPr lang="zh-TW" altLang="en-US" dirty="0" smtClean="0"/>
              <a:t>有</a:t>
            </a:r>
            <a:r>
              <a:rPr lang="zh-TW" altLang="zh-TW" dirty="0" smtClean="0"/>
              <a:t>沒有</a:t>
            </a:r>
            <a:r>
              <a:rPr lang="zh-TW" altLang="en-US" dirty="0"/>
              <a:t>盡</a:t>
            </a:r>
            <a:r>
              <a:rPr lang="zh-TW" altLang="zh-TW" dirty="0" smtClean="0"/>
              <a:t>心</a:t>
            </a:r>
            <a:r>
              <a:rPr lang="zh-TW" altLang="en-US" dirty="0" smtClean="0"/>
              <a:t>呢</a:t>
            </a:r>
            <a:r>
              <a:rPr lang="zh-TW" altLang="zh-TW" dirty="0" smtClean="0"/>
              <a:t>？</a:t>
            </a:r>
            <a:endParaRPr lang="en-US" altLang="zh-TW" dirty="0"/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zh-TW" altLang="zh-TW" dirty="0"/>
              <a:t>我和朋友相交，有不信實的嗎？</a:t>
            </a:r>
            <a:endParaRPr lang="en-US" altLang="zh-TW" dirty="0"/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zh-TW" altLang="zh-TW" dirty="0"/>
              <a:t>我所傳授於人的，有</a:t>
            </a:r>
            <a:r>
              <a:rPr lang="zh-TW" altLang="zh-TW" dirty="0" smtClean="0"/>
              <a:t>不是</a:t>
            </a:r>
            <a:r>
              <a:rPr lang="zh-TW" altLang="en-US" dirty="0" smtClean="0"/>
              <a:t>和我平常的行為舉止相符呢？</a:t>
            </a:r>
            <a:endParaRPr lang="zh-TW" altLang="en-US" dirty="0"/>
          </a:p>
          <a:p>
            <a:endParaRPr lang="zh-TW" altLang="en-US" dirty="0" smtClean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16281688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1279072"/>
            <a:ext cx="77724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zh-TW" dirty="0" smtClean="0"/>
              <a:t>1-5.  </a:t>
            </a:r>
            <a:r>
              <a:rPr lang="zh-TW" altLang="zh-TW" dirty="0" smtClean="0"/>
              <a:t>子</a:t>
            </a:r>
            <a:r>
              <a:rPr lang="zh-TW" altLang="zh-TW" dirty="0"/>
              <a:t>曰</a:t>
            </a:r>
            <a:r>
              <a:rPr lang="zh-TW" altLang="zh-TW" dirty="0" smtClean="0"/>
              <a:t>：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zh-TW" altLang="zh-TW" dirty="0" smtClean="0"/>
              <a:t>「</a:t>
            </a:r>
            <a:r>
              <a:rPr lang="zh-TW" altLang="zh-TW" dirty="0"/>
              <a:t>道（ㄉㄠˋ）千乘（ㄕㄥˋ）之國，敬事而信，節用而愛人，使民以時。」</a:t>
            </a:r>
            <a:endParaRPr lang="zh-TW" altLang="en-US" dirty="0"/>
          </a:p>
        </p:txBody>
      </p:sp>
      <p:sp>
        <p:nvSpPr>
          <p:cNvPr id="4" name="內容版面配置區 3"/>
          <p:cNvSpPr>
            <a:spLocks noGrp="1"/>
          </p:cNvSpPr>
          <p:nvPr>
            <p:ph type="subTitle" idx="1"/>
          </p:nvPr>
        </p:nvSpPr>
        <p:spPr>
          <a:xfrm>
            <a:off x="777240" y="3173152"/>
            <a:ext cx="7589520" cy="1752600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zh-TW" altLang="zh-TW" dirty="0"/>
              <a:t>領導一個能出千乘兵車（ㄔㄜ）的</a:t>
            </a:r>
            <a:r>
              <a:rPr lang="zh-TW" altLang="zh-TW" dirty="0" smtClean="0"/>
              <a:t>大國</a:t>
            </a:r>
            <a:endParaRPr lang="en-US" altLang="zh-TW" dirty="0" smtClean="0"/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zh-TW" altLang="en-US" dirty="0"/>
              <a:t>做</a:t>
            </a:r>
            <a:r>
              <a:rPr lang="zh-TW" altLang="zh-TW" dirty="0" smtClean="0"/>
              <a:t>事</a:t>
            </a:r>
            <a:r>
              <a:rPr lang="zh-TW" altLang="zh-TW" dirty="0"/>
              <a:t>該謹慎</a:t>
            </a:r>
            <a:r>
              <a:rPr lang="zh-TW" altLang="zh-TW" dirty="0" smtClean="0"/>
              <a:t>專一</a:t>
            </a:r>
            <a:r>
              <a:rPr lang="zh-TW" altLang="en-US" dirty="0" smtClean="0"/>
              <a:t>，</a:t>
            </a:r>
            <a:r>
              <a:rPr lang="zh-TW" altLang="zh-TW" dirty="0"/>
              <a:t>又要能</a:t>
            </a:r>
            <a:r>
              <a:rPr lang="zh-TW" altLang="zh-TW" dirty="0" smtClean="0"/>
              <a:t>守信</a:t>
            </a:r>
            <a:endParaRPr lang="en-US" altLang="zh-TW" dirty="0" smtClean="0"/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zh-TW" altLang="zh-TW" dirty="0" smtClean="0"/>
              <a:t>該</a:t>
            </a:r>
            <a:r>
              <a:rPr lang="zh-TW" altLang="zh-TW" dirty="0"/>
              <a:t>節省財用，以愛人為</a:t>
            </a:r>
            <a:r>
              <a:rPr lang="zh-TW" altLang="zh-TW" dirty="0" smtClean="0"/>
              <a:t>念</a:t>
            </a:r>
            <a:endParaRPr lang="en-US" altLang="zh-TW" dirty="0" smtClean="0"/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zh-TW" altLang="zh-TW" dirty="0" smtClean="0"/>
              <a:t>使用</a:t>
            </a:r>
            <a:r>
              <a:rPr lang="zh-TW" altLang="zh-TW" dirty="0"/>
              <a:t>民力，要顧及他們的生產</a:t>
            </a:r>
            <a:r>
              <a:rPr lang="zh-TW" altLang="zh-TW" dirty="0" smtClean="0"/>
              <a:t>時間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13680699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995082"/>
            <a:ext cx="8051800" cy="1143000"/>
          </a:xfrm>
        </p:spPr>
        <p:txBody>
          <a:bodyPr>
            <a:noAutofit/>
          </a:bodyPr>
          <a:lstStyle/>
          <a:p>
            <a:r>
              <a:rPr lang="en-US" altLang="zh-TW" sz="4400" dirty="0" smtClean="0"/>
              <a:t/>
            </a:r>
            <a:br>
              <a:rPr lang="en-US" altLang="zh-TW" sz="4400" dirty="0" smtClean="0"/>
            </a:br>
            <a:r>
              <a:rPr lang="en-US" altLang="zh-TW" sz="4400" dirty="0" smtClean="0"/>
              <a:t>1-6.  </a:t>
            </a:r>
            <a:r>
              <a:rPr lang="zh-TW" altLang="zh-TW" sz="4400" dirty="0" smtClean="0"/>
              <a:t>子</a:t>
            </a:r>
            <a:r>
              <a:rPr lang="zh-TW" altLang="zh-TW" sz="4400" dirty="0"/>
              <a:t>曰</a:t>
            </a:r>
            <a:r>
              <a:rPr lang="zh-TW" altLang="zh-TW" sz="4400" dirty="0" smtClean="0"/>
              <a:t>：</a:t>
            </a:r>
            <a:r>
              <a:rPr lang="en-US" altLang="zh-TW" sz="4400" dirty="0" smtClean="0"/>
              <a:t/>
            </a:r>
            <a:br>
              <a:rPr lang="en-US" altLang="zh-TW" sz="4400" dirty="0" smtClean="0"/>
            </a:br>
            <a:r>
              <a:rPr lang="zh-TW" altLang="zh-TW" sz="4400" dirty="0" smtClean="0"/>
              <a:t>「</a:t>
            </a:r>
            <a:r>
              <a:rPr lang="zh-TW" altLang="zh-TW" sz="4400" dirty="0"/>
              <a:t>弟</a:t>
            </a:r>
            <a:r>
              <a:rPr lang="zh-TW" altLang="zh-TW" sz="2800" dirty="0"/>
              <a:t>（ㄉㄧˋ）</a:t>
            </a:r>
            <a:r>
              <a:rPr lang="zh-TW" altLang="zh-TW" sz="4400" dirty="0"/>
              <a:t>子入則孝，出則弟</a:t>
            </a:r>
            <a:r>
              <a:rPr lang="zh-TW" altLang="zh-TW" sz="2800" dirty="0"/>
              <a:t>（ㄊㄧˋ）</a:t>
            </a:r>
            <a:r>
              <a:rPr lang="zh-TW" altLang="zh-TW" sz="4400" dirty="0"/>
              <a:t>，謹而信，汎</a:t>
            </a:r>
            <a:r>
              <a:rPr lang="zh-TW" altLang="zh-TW" sz="2800" dirty="0"/>
              <a:t>（ㄈㄢˋ）</a:t>
            </a:r>
            <a:r>
              <a:rPr lang="zh-TW" altLang="zh-TW" sz="4400" dirty="0"/>
              <a:t>愛眾，而親仁。行有餘力，則以學文。」</a:t>
            </a:r>
          </a:p>
        </p:txBody>
      </p:sp>
      <p:sp>
        <p:nvSpPr>
          <p:cNvPr id="4" name="副標題 3"/>
          <p:cNvSpPr>
            <a:spLocks noGrp="1"/>
          </p:cNvSpPr>
          <p:nvPr>
            <p:ph type="subTitle" idx="1"/>
          </p:nvPr>
        </p:nvSpPr>
        <p:spPr>
          <a:xfrm>
            <a:off x="898071" y="3326867"/>
            <a:ext cx="7839529" cy="1752600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zh-TW" altLang="zh-TW" dirty="0"/>
              <a:t>弟子在家則講孝道，出門則</a:t>
            </a:r>
            <a:r>
              <a:rPr lang="zh-TW" altLang="zh-TW" dirty="0" smtClean="0"/>
              <a:t>盡</a:t>
            </a:r>
            <a:r>
              <a:rPr lang="zh-TW" altLang="en-US" dirty="0" smtClean="0"/>
              <a:t>悌</a:t>
            </a:r>
            <a:r>
              <a:rPr lang="zh-TW" altLang="zh-TW" dirty="0" smtClean="0"/>
              <a:t>職，</a:t>
            </a:r>
            <a:endParaRPr lang="en-US" altLang="zh-TW" dirty="0" smtClean="0"/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zh-TW" altLang="zh-TW" dirty="0" smtClean="0"/>
              <a:t>言行</a:t>
            </a:r>
            <a:r>
              <a:rPr lang="zh-TW" altLang="zh-TW" dirty="0"/>
              <a:t>當謹慎信實，對人當泛愛，而親其有仁德者。</a:t>
            </a:r>
            <a:endParaRPr lang="en-US" altLang="zh-TW" dirty="0"/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zh-TW" altLang="en-US" dirty="0" smtClean="0"/>
              <a:t>以上五項皆做到了，還</a:t>
            </a:r>
            <a:r>
              <a:rPr lang="zh-TW" altLang="zh-TW" dirty="0" smtClean="0"/>
              <a:t>有</a:t>
            </a:r>
            <a:r>
              <a:rPr lang="zh-TW" altLang="zh-TW" dirty="0"/>
              <a:t>餘力</a:t>
            </a:r>
            <a:r>
              <a:rPr lang="zh-TW" altLang="zh-TW" dirty="0" smtClean="0"/>
              <a:t>，</a:t>
            </a:r>
            <a:r>
              <a:rPr lang="zh-TW" altLang="en-US" dirty="0" smtClean="0"/>
              <a:t>就可以用心於</a:t>
            </a:r>
            <a:r>
              <a:rPr lang="zh-TW" altLang="zh-TW" dirty="0" smtClean="0"/>
              <a:t>書本</a:t>
            </a:r>
            <a:r>
              <a:rPr lang="zh-TW" altLang="zh-TW" dirty="0"/>
              <a:t>文字</a:t>
            </a:r>
            <a:r>
              <a:rPr lang="zh-TW" altLang="zh-TW" dirty="0" smtClean="0"/>
              <a:t>上。</a:t>
            </a:r>
            <a:endParaRPr lang="en-US" altLang="zh-TW" dirty="0" smtClean="0"/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zh-TW" altLang="en-US" dirty="0" smtClean="0"/>
              <a:t>悌－對朋友要禮讓</a:t>
            </a:r>
            <a:endParaRPr lang="zh-TW" altLang="en-US" dirty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57512422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466165" y="941294"/>
            <a:ext cx="8408893" cy="1143000"/>
          </a:xfrm>
        </p:spPr>
        <p:txBody>
          <a:bodyPr>
            <a:normAutofit fontScale="90000"/>
          </a:bodyPr>
          <a:lstStyle/>
          <a:p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en-US" altLang="zh-TW" dirty="0" smtClean="0"/>
              <a:t>1-7. </a:t>
            </a:r>
            <a:r>
              <a:rPr lang="zh-TW" altLang="zh-TW" dirty="0" smtClean="0"/>
              <a:t>子</a:t>
            </a:r>
            <a:r>
              <a:rPr lang="zh-TW" altLang="zh-TW" dirty="0"/>
              <a:t>夏曰</a:t>
            </a:r>
            <a:r>
              <a:rPr lang="zh-TW" altLang="zh-TW" dirty="0" smtClean="0"/>
              <a:t>：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zh-TW" altLang="zh-TW" dirty="0" smtClean="0"/>
              <a:t>「</a:t>
            </a:r>
            <a:r>
              <a:rPr lang="zh-TW" altLang="zh-TW" dirty="0"/>
              <a:t>賢賢易色，事父母能竭其力，事君能致其身，與朋友交，言而有信，雖曰未學，吾必謂之學矣。</a:t>
            </a:r>
            <a:r>
              <a:rPr lang="zh-TW" altLang="zh-TW" dirty="0" smtClean="0"/>
              <a:t>」</a:t>
            </a:r>
            <a:endParaRPr lang="zh-TW" altLang="zh-TW" dirty="0"/>
          </a:p>
        </p:txBody>
      </p:sp>
      <p:sp>
        <p:nvSpPr>
          <p:cNvPr id="4" name="副標題 3"/>
          <p:cNvSpPr>
            <a:spLocks noGrp="1"/>
          </p:cNvSpPr>
          <p:nvPr>
            <p:ph type="subTitle" idx="1"/>
          </p:nvPr>
        </p:nvSpPr>
        <p:spPr>
          <a:xfrm>
            <a:off x="878541" y="3222812"/>
            <a:ext cx="7996517" cy="1743635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zh-TW" altLang="en-US" dirty="0"/>
              <a:t>為夫者能敬妻之賢德而略其色貌</a:t>
            </a:r>
            <a:endParaRPr lang="en-US" altLang="zh-TW" dirty="0" smtClean="0"/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zh-TW" altLang="zh-TW" dirty="0"/>
              <a:t>事奉父母</a:t>
            </a:r>
            <a:r>
              <a:rPr lang="zh-TW" altLang="zh-TW" dirty="0" smtClean="0"/>
              <a:t>能</a:t>
            </a:r>
            <a:r>
              <a:rPr lang="zh-TW" altLang="en-US" dirty="0" smtClean="0"/>
              <a:t>竭</a:t>
            </a:r>
            <a:r>
              <a:rPr lang="zh-TW" altLang="zh-TW" dirty="0" smtClean="0"/>
              <a:t>盡</a:t>
            </a:r>
            <a:r>
              <a:rPr lang="zh-TW" altLang="en-US" dirty="0" smtClean="0"/>
              <a:t>心</a:t>
            </a:r>
            <a:r>
              <a:rPr lang="zh-TW" altLang="zh-TW" dirty="0" smtClean="0"/>
              <a:t>力</a:t>
            </a:r>
            <a:r>
              <a:rPr lang="zh-TW" altLang="zh-TW" dirty="0"/>
              <a:t>，</a:t>
            </a:r>
            <a:endParaRPr lang="en-US" altLang="zh-TW" dirty="0"/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zh-TW" altLang="zh-TW" dirty="0"/>
              <a:t>事君上</a:t>
            </a:r>
            <a:r>
              <a:rPr lang="zh-TW" altLang="zh-TW" dirty="0" smtClean="0"/>
              <a:t>能</a:t>
            </a:r>
            <a:r>
              <a:rPr lang="zh-TW" altLang="en-US" dirty="0" smtClean="0"/>
              <a:t>全心投入、盡忠職守；</a:t>
            </a:r>
            <a:endParaRPr lang="en-US" altLang="zh-TW" dirty="0" smtClean="0"/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zh-TW" altLang="en-US" dirty="0" smtClean="0"/>
              <a:t>與</a:t>
            </a:r>
            <a:r>
              <a:rPr lang="zh-TW" altLang="zh-TW" dirty="0" smtClean="0"/>
              <a:t>朋友</a:t>
            </a:r>
            <a:r>
              <a:rPr lang="zh-TW" altLang="en-US" dirty="0" smtClean="0"/>
              <a:t>相交</a:t>
            </a:r>
            <a:r>
              <a:rPr lang="zh-TW" altLang="zh-TW" dirty="0" smtClean="0"/>
              <a:t>能</a:t>
            </a:r>
            <a:r>
              <a:rPr lang="zh-TW" altLang="en-US" dirty="0" smtClean="0"/>
              <a:t>夠言而有信</a:t>
            </a:r>
            <a:r>
              <a:rPr lang="zh-TW" altLang="zh-TW" dirty="0" smtClean="0"/>
              <a:t>，</a:t>
            </a:r>
            <a:endParaRPr lang="en-US" altLang="zh-TW" dirty="0"/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zh-TW" altLang="zh-TW" dirty="0"/>
              <a:t>這樣的人，縱使他自謙說未經學問，我必說他已有學問了。</a:t>
            </a:r>
            <a:endParaRPr lang="zh-TW" altLang="en-US" dirty="0"/>
          </a:p>
          <a:p>
            <a:endParaRPr lang="zh-TW" altLang="en-US" dirty="0" smtClean="0"/>
          </a:p>
          <a:p>
            <a:endParaRPr lang="zh-TW" altLang="en-US" dirty="0" smtClean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59153101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660400"/>
            <a:ext cx="7772400" cy="1143000"/>
          </a:xfrm>
        </p:spPr>
        <p:txBody>
          <a:bodyPr>
            <a:noAutofit/>
          </a:bodyPr>
          <a:lstStyle/>
          <a:p>
            <a:r>
              <a:rPr lang="en-US" altLang="zh-TW" sz="4400" dirty="0" smtClean="0"/>
              <a:t/>
            </a:r>
            <a:br>
              <a:rPr lang="en-US" altLang="zh-TW" sz="4400" dirty="0" smtClean="0"/>
            </a:br>
            <a:r>
              <a:rPr lang="en-US" altLang="zh-TW" sz="4400" dirty="0" smtClean="0"/>
              <a:t>1-8. </a:t>
            </a:r>
            <a:r>
              <a:rPr lang="zh-TW" altLang="zh-TW" sz="4400" dirty="0" smtClean="0"/>
              <a:t>子</a:t>
            </a:r>
            <a:r>
              <a:rPr lang="zh-TW" altLang="zh-TW" sz="4400" dirty="0"/>
              <a:t>曰</a:t>
            </a:r>
            <a:r>
              <a:rPr lang="zh-TW" altLang="zh-TW" sz="4400" dirty="0" smtClean="0"/>
              <a:t>：</a:t>
            </a:r>
            <a:r>
              <a:rPr lang="en-US" altLang="zh-TW" sz="4400" dirty="0" smtClean="0"/>
              <a:t/>
            </a:r>
            <a:br>
              <a:rPr lang="en-US" altLang="zh-TW" sz="4400" dirty="0" smtClean="0"/>
            </a:br>
            <a:r>
              <a:rPr lang="zh-TW" altLang="zh-TW" sz="4400" dirty="0" smtClean="0"/>
              <a:t>「</a:t>
            </a:r>
            <a:r>
              <a:rPr lang="zh-TW" altLang="zh-TW" sz="4400" dirty="0"/>
              <a:t>君子不重則不威。學則不固。主忠信。無友不如己者。過則勿憚（ㄉㄢˋ）改。」</a:t>
            </a:r>
          </a:p>
        </p:txBody>
      </p:sp>
      <p:sp>
        <p:nvSpPr>
          <p:cNvPr id="4" name="副標題 3"/>
          <p:cNvSpPr>
            <a:spLocks noGrp="1"/>
          </p:cNvSpPr>
          <p:nvPr>
            <p:ph type="subTitle" idx="1"/>
          </p:nvPr>
        </p:nvSpPr>
        <p:spPr>
          <a:xfrm>
            <a:off x="896471" y="3133165"/>
            <a:ext cx="7924800" cy="1752600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zh-TW" altLang="en-US" dirty="0"/>
              <a:t>一個君子，</a:t>
            </a:r>
            <a:r>
              <a:rPr lang="zh-TW" altLang="en-US" dirty="0" smtClean="0"/>
              <a:t>不莊重</a:t>
            </a:r>
            <a:r>
              <a:rPr lang="en-US" altLang="zh-TW" dirty="0" smtClean="0"/>
              <a:t>(</a:t>
            </a:r>
            <a:r>
              <a:rPr lang="zh-TW" altLang="en-US" dirty="0" smtClean="0"/>
              <a:t>自重</a:t>
            </a:r>
            <a:r>
              <a:rPr lang="en-US" altLang="zh-TW" dirty="0" smtClean="0"/>
              <a:t>)</a:t>
            </a:r>
            <a:r>
              <a:rPr lang="zh-TW" altLang="en-US" dirty="0" smtClean="0"/>
              <a:t>，</a:t>
            </a:r>
            <a:r>
              <a:rPr lang="zh-TW" altLang="en-US" dirty="0"/>
              <a:t>便不威嚴。</a:t>
            </a:r>
            <a:endParaRPr lang="en-US" altLang="zh-TW" dirty="0"/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zh-TW" altLang="en-US" dirty="0"/>
              <a:t>能向學，可不固</a:t>
            </a:r>
            <a:r>
              <a:rPr lang="zh-TW" altLang="en-US" dirty="0" smtClean="0"/>
              <a:t>陋</a:t>
            </a:r>
            <a:r>
              <a:rPr lang="en-US" altLang="zh-TW" dirty="0" smtClean="0"/>
              <a:t>(</a:t>
            </a:r>
            <a:r>
              <a:rPr lang="zh-TW" altLang="en-US" dirty="0" smtClean="0"/>
              <a:t>學有所成、堅固</a:t>
            </a:r>
            <a:r>
              <a:rPr lang="en-US" altLang="zh-TW" dirty="0" smtClean="0"/>
              <a:t>)</a:t>
            </a:r>
            <a:r>
              <a:rPr lang="zh-TW" altLang="en-US" dirty="0" smtClean="0"/>
              <a:t>。</a:t>
            </a:r>
            <a:endParaRPr lang="en-US" altLang="zh-TW" dirty="0" smtClean="0"/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zh-TW" altLang="en-US" dirty="0" smtClean="0"/>
              <a:t>行事</a:t>
            </a:r>
            <a:r>
              <a:rPr lang="zh-TW" altLang="en-US" dirty="0"/>
              <a:t>當以忠信為主。</a:t>
            </a:r>
            <a:endParaRPr lang="en-US" altLang="zh-TW" dirty="0"/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zh-TW" altLang="en-US" dirty="0" smtClean="0"/>
              <a:t>不要與不如自己的人做朋友</a:t>
            </a:r>
            <a:r>
              <a:rPr lang="en-US" altLang="zh-TW" dirty="0" smtClean="0"/>
              <a:t>(</a:t>
            </a:r>
            <a:r>
              <a:rPr lang="zh-TW" altLang="en-US" dirty="0" smtClean="0">
                <a:solidFill>
                  <a:srgbClr val="FF0000"/>
                </a:solidFill>
              </a:rPr>
              <a:t>我的朋友都有我可學之處</a:t>
            </a:r>
            <a:r>
              <a:rPr lang="en-US" altLang="zh-TW" dirty="0" smtClean="0"/>
              <a:t>)</a:t>
            </a:r>
            <a:r>
              <a:rPr lang="zh-TW" altLang="en-US" dirty="0" smtClean="0"/>
              <a:t>，</a:t>
            </a:r>
            <a:r>
              <a:rPr lang="zh-TW" altLang="en-US" dirty="0"/>
              <a:t>有損無益。</a:t>
            </a:r>
            <a:endParaRPr lang="en-US" altLang="zh-TW" dirty="0" smtClean="0"/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zh-TW" altLang="en-US" dirty="0" smtClean="0"/>
              <a:t>有了</a:t>
            </a:r>
            <a:r>
              <a:rPr lang="zh-TW" altLang="en-US" dirty="0"/>
              <a:t>過失，不要怕改。</a:t>
            </a:r>
          </a:p>
          <a:p>
            <a:endParaRPr lang="zh-TW" altLang="en-US" dirty="0" smtClean="0"/>
          </a:p>
          <a:p>
            <a:endParaRPr lang="zh-TW" altLang="en-US" dirty="0" smtClean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16572378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70593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US" altLang="zh-TW" dirty="0" smtClean="0"/>
              <a:t>1-9. </a:t>
            </a:r>
            <a:r>
              <a:rPr lang="zh-TW" altLang="zh-TW" dirty="0" smtClean="0"/>
              <a:t>曾</a:t>
            </a:r>
            <a:r>
              <a:rPr lang="zh-TW" altLang="zh-TW" dirty="0"/>
              <a:t>子曰</a:t>
            </a:r>
            <a:r>
              <a:rPr lang="zh-TW" altLang="zh-TW" dirty="0" smtClean="0"/>
              <a:t>：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zh-TW" altLang="zh-TW" dirty="0" smtClean="0"/>
              <a:t>「</a:t>
            </a:r>
            <a:r>
              <a:rPr lang="zh-TW" altLang="zh-TW" dirty="0"/>
              <a:t>慎終追遠，民德歸厚矣。」</a:t>
            </a:r>
            <a:endParaRPr lang="zh-TW" altLang="en-US" dirty="0"/>
          </a:p>
        </p:txBody>
      </p:sp>
      <p:sp>
        <p:nvSpPr>
          <p:cNvPr id="4" name="內容版面配置區 3"/>
          <p:cNvSpPr>
            <a:spLocks noGrp="1"/>
          </p:cNvSpPr>
          <p:nvPr>
            <p:ph type="subTitle" idx="1"/>
          </p:nvPr>
        </p:nvSpPr>
        <p:spPr>
          <a:xfrm>
            <a:off x="490451" y="2194559"/>
            <a:ext cx="8163098" cy="2342070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zh-TW" altLang="en-US" dirty="0" smtClean="0"/>
              <a:t>慎終</a:t>
            </a:r>
            <a:r>
              <a:rPr lang="zh-TW" altLang="en-US" dirty="0"/>
              <a:t>：終，指</a:t>
            </a:r>
            <a:r>
              <a:rPr lang="zh-TW" altLang="en-US" dirty="0" smtClean="0"/>
              <a:t>喪禮</a:t>
            </a:r>
            <a:r>
              <a:rPr lang="zh-TW" altLang="en-US" dirty="0"/>
              <a:t>言</a:t>
            </a:r>
            <a:r>
              <a:rPr lang="zh-TW" altLang="en-US" dirty="0" smtClean="0"/>
              <a:t>。若</a:t>
            </a:r>
            <a:r>
              <a:rPr lang="zh-TW" altLang="en-US" dirty="0"/>
              <a:t>喪</a:t>
            </a:r>
            <a:r>
              <a:rPr lang="zh-TW" altLang="en-US" dirty="0" smtClean="0"/>
              <a:t>禮</a:t>
            </a:r>
            <a:r>
              <a:rPr lang="zh-TW" altLang="en-US" dirty="0"/>
              <a:t>有所不盡，將無可追悔，故當慎</a:t>
            </a:r>
            <a:r>
              <a:rPr lang="zh-TW" altLang="en-US" dirty="0" smtClean="0"/>
              <a:t>。</a:t>
            </a:r>
            <a:endParaRPr lang="en-US" altLang="zh-TW" dirty="0" smtClean="0"/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zh-TW" altLang="en-US" dirty="0"/>
              <a:t>追遠：遠，指祭禮言</a:t>
            </a:r>
            <a:r>
              <a:rPr lang="zh-TW" altLang="en-US" dirty="0" smtClean="0"/>
              <a:t>。</a:t>
            </a:r>
            <a:endParaRPr lang="en-US" altLang="zh-TW" dirty="0" smtClean="0"/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zh-TW" altLang="zh-TW" dirty="0"/>
              <a:t>故</a:t>
            </a:r>
            <a:r>
              <a:rPr lang="zh-TW" altLang="zh-TW" dirty="0" smtClean="0"/>
              <a:t>喪祭</a:t>
            </a:r>
            <a:r>
              <a:rPr lang="zh-TW" altLang="zh-TW" dirty="0"/>
              <a:t>之禮能盡其哀與誠，可以激發人心，使人道民德日趨於敦厚</a:t>
            </a:r>
            <a:r>
              <a:rPr lang="zh-TW" altLang="zh-TW" dirty="0" smtClean="0"/>
              <a:t>。</a:t>
            </a:r>
            <a:endParaRPr lang="en-US" altLang="zh-TW" dirty="0" smtClean="0"/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zh-TW" altLang="zh-TW" dirty="0"/>
              <a:t>曾子說：「對死亡者的送終之禮能謹慎，對死亡已久者能不斷追思，這樣能使社會風俗道德日趨於篤厚。」</a:t>
            </a:r>
            <a:endParaRPr lang="en-US" altLang="zh-TW" dirty="0"/>
          </a:p>
          <a:p>
            <a:pPr marL="342900" indent="-342900" algn="l">
              <a:buFont typeface="Wingdings" panose="05000000000000000000" pitchFamily="2" charset="2"/>
              <a:buChar char="v"/>
            </a:pP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75286461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en-US" altLang="zh-TW" dirty="0" smtClean="0"/>
              <a:t>1-10. </a:t>
            </a:r>
            <a:r>
              <a:rPr lang="zh-TW" altLang="zh-TW" dirty="0" smtClean="0"/>
              <a:t>子</a:t>
            </a:r>
            <a:r>
              <a:rPr lang="zh-TW" altLang="zh-TW" dirty="0"/>
              <a:t>禽問於子貢曰：「夫子至於是邦也，必聞其政。求之與（ㄩˊ）？抑與（ㄩˇ）之與（ㄩˊ）？」子貢曰：「夫子溫、良、恭、儉、讓以得之。夫子之求之也，其諸異乎人之求之與（ㄩˊ）！」</a:t>
            </a:r>
          </a:p>
        </p:txBody>
      </p:sp>
    </p:spTree>
    <p:extLst>
      <p:ext uri="{BB962C8B-B14F-4D97-AF65-F5344CB8AC3E}">
        <p14:creationId xmlns:p14="http://schemas.microsoft.com/office/powerpoint/2010/main" val="7078760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778"/>
          <a:stretch/>
        </p:blipFill>
        <p:spPr>
          <a:xfrm>
            <a:off x="1427620" y="0"/>
            <a:ext cx="6288759" cy="2895600"/>
          </a:xfrm>
          <a:prstGeom prst="rect">
            <a:avLst/>
          </a:prstGeom>
        </p:spPr>
      </p:pic>
      <p:pic>
        <p:nvPicPr>
          <p:cNvPr id="3" name="圖片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951" b="-1"/>
          <a:stretch/>
        </p:blipFill>
        <p:spPr>
          <a:xfrm>
            <a:off x="1427620" y="2895600"/>
            <a:ext cx="6288759" cy="3843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520314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01625" y="932330"/>
            <a:ext cx="8540750" cy="1143000"/>
          </a:xfrm>
        </p:spPr>
        <p:txBody>
          <a:bodyPr>
            <a:normAutofit fontScale="90000"/>
          </a:bodyPr>
          <a:lstStyle/>
          <a:p>
            <a:pPr algn="just"/>
            <a:r>
              <a:rPr lang="zh-TW" altLang="zh-TW" dirty="0" smtClean="0"/>
              <a:t>子禽問於子貢曰：「夫子至於是邦也，必聞其政。求之與（ㄩˊ）？抑與（ㄩˇ）之與（ㄩˊ）？」</a:t>
            </a:r>
            <a:endParaRPr lang="zh-TW" altLang="en-US" dirty="0"/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>
          <a:xfrm>
            <a:off x="301625" y="2725271"/>
            <a:ext cx="8540750" cy="3373904"/>
          </a:xfrm>
        </p:spPr>
        <p:txBody>
          <a:bodyPr/>
          <a:lstStyle/>
          <a:p>
            <a:r>
              <a:rPr lang="zh-TW" altLang="zh-TW" dirty="0"/>
              <a:t>子禽問子</a:t>
            </a:r>
            <a:r>
              <a:rPr lang="zh-TW" altLang="zh-TW" dirty="0" smtClean="0"/>
              <a:t>貢</a:t>
            </a:r>
            <a:r>
              <a:rPr lang="zh-TW" altLang="en-US" dirty="0" smtClean="0"/>
              <a:t>說</a:t>
            </a:r>
            <a:r>
              <a:rPr lang="zh-TW" altLang="zh-TW" dirty="0" smtClean="0"/>
              <a:t>：</a:t>
            </a:r>
            <a:r>
              <a:rPr lang="zh-TW" altLang="zh-TW" dirty="0"/>
              <a:t>「我們夫子每到一國，必預聞其國之</a:t>
            </a:r>
            <a:r>
              <a:rPr lang="zh-TW" altLang="zh-TW" dirty="0" smtClean="0"/>
              <a:t>政事</a:t>
            </a:r>
            <a:endParaRPr lang="en-US" altLang="zh-TW" dirty="0" smtClean="0"/>
          </a:p>
          <a:p>
            <a:r>
              <a:rPr lang="zh-TW" altLang="zh-TW" dirty="0" smtClean="0"/>
              <a:t>這是有心求的</a:t>
            </a:r>
            <a:r>
              <a:rPr lang="zh-TW" altLang="en-US" dirty="0"/>
              <a:t>嗎</a:t>
            </a:r>
            <a:r>
              <a:rPr lang="zh-TW" altLang="zh-TW" dirty="0" smtClean="0"/>
              <a:t>？還是人家自願給他的呢？</a:t>
            </a:r>
            <a:endParaRPr lang="en-US" altLang="zh-TW" dirty="0" smtClean="0"/>
          </a:p>
          <a:p>
            <a:endParaRPr lang="zh-TW" altLang="en-US" dirty="0" smtClean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14398547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01625" y="982133"/>
            <a:ext cx="8540750" cy="1143000"/>
          </a:xfrm>
        </p:spPr>
        <p:txBody>
          <a:bodyPr>
            <a:normAutofit fontScale="90000"/>
          </a:bodyPr>
          <a:lstStyle/>
          <a:p>
            <a:pPr algn="just"/>
            <a:r>
              <a:rPr lang="zh-TW" altLang="zh-TW" dirty="0" smtClean="0"/>
              <a:t>子貢曰：「夫子溫、良、恭、儉、讓以得之。夫子之求之也，其諸異乎人之求之與（ㄩˊ）！</a:t>
            </a:r>
            <a:endParaRPr lang="zh-TW" altLang="en-US" dirty="0"/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>
          <a:xfrm>
            <a:off x="301625" y="2836334"/>
            <a:ext cx="8576368" cy="4194175"/>
          </a:xfrm>
        </p:spPr>
        <p:txBody>
          <a:bodyPr/>
          <a:lstStyle/>
          <a:p>
            <a:r>
              <a:rPr lang="zh-TW" altLang="zh-TW" dirty="0" smtClean="0"/>
              <a:t>溫</a:t>
            </a:r>
            <a:r>
              <a:rPr lang="en-US" altLang="zh-TW" dirty="0" smtClean="0"/>
              <a:t>-</a:t>
            </a:r>
            <a:r>
              <a:rPr lang="zh-TW" altLang="en-US" dirty="0" smtClean="0"/>
              <a:t>溫</a:t>
            </a:r>
            <a:r>
              <a:rPr lang="zh-TW" altLang="zh-TW" dirty="0" smtClean="0"/>
              <a:t>和、良</a:t>
            </a:r>
            <a:r>
              <a:rPr lang="en-US" altLang="zh-TW" dirty="0" smtClean="0"/>
              <a:t>-</a:t>
            </a:r>
            <a:r>
              <a:rPr lang="zh-TW" altLang="en-US" dirty="0" smtClean="0"/>
              <a:t>良</a:t>
            </a:r>
            <a:r>
              <a:rPr lang="zh-TW" altLang="zh-TW" dirty="0" smtClean="0"/>
              <a:t>善、恭</a:t>
            </a:r>
            <a:r>
              <a:rPr lang="en-US" altLang="zh-TW" dirty="0" smtClean="0"/>
              <a:t>-</a:t>
            </a:r>
            <a:r>
              <a:rPr lang="zh-TW" altLang="en-US" dirty="0" smtClean="0"/>
              <a:t>恭</a:t>
            </a:r>
            <a:r>
              <a:rPr lang="zh-TW" altLang="zh-TW" dirty="0" smtClean="0"/>
              <a:t>順、儉</a:t>
            </a:r>
            <a:r>
              <a:rPr lang="en-US" altLang="zh-TW" dirty="0" smtClean="0"/>
              <a:t>-</a:t>
            </a:r>
            <a:r>
              <a:rPr lang="zh-TW" altLang="zh-TW" dirty="0" smtClean="0"/>
              <a:t>節制、讓</a:t>
            </a:r>
            <a:r>
              <a:rPr lang="en-US" altLang="zh-TW" dirty="0" smtClean="0"/>
              <a:t>-</a:t>
            </a:r>
            <a:r>
              <a:rPr lang="zh-TW" altLang="zh-TW" dirty="0" smtClean="0"/>
              <a:t>謙</a:t>
            </a:r>
            <a:r>
              <a:rPr lang="zh-TW" altLang="en-US" dirty="0" smtClean="0"/>
              <a:t>讓，五者就其表露在外之態度，可知其蘊蓄在心之德養。</a:t>
            </a:r>
            <a:endParaRPr lang="en-US" altLang="zh-TW" dirty="0" smtClean="0"/>
          </a:p>
          <a:p>
            <a:r>
              <a:rPr lang="zh-TW" altLang="zh-TW" dirty="0" smtClean="0"/>
              <a:t>子貢說：「我們夫子是把溫和、良善、恭莊、節制、謙讓五者之心得來的。</a:t>
            </a:r>
            <a:endParaRPr lang="en-US" altLang="zh-TW" dirty="0" smtClean="0"/>
          </a:p>
          <a:p>
            <a:r>
              <a:rPr lang="zh-TW" altLang="zh-TW" dirty="0" smtClean="0"/>
              <a:t>我們夫子之求，總該是異乎別人家的求法吧！</a:t>
            </a:r>
            <a:endParaRPr lang="zh-TW" altLang="en-US" dirty="0" smtClean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1894114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1062681"/>
            <a:ext cx="7772400" cy="1143000"/>
          </a:xfrm>
        </p:spPr>
        <p:txBody>
          <a:bodyPr/>
          <a:lstStyle/>
          <a:p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en-US" altLang="zh-TW" sz="4400" dirty="0" smtClean="0"/>
              <a:t>1-11.  </a:t>
            </a:r>
            <a:r>
              <a:rPr lang="zh-TW" altLang="zh-TW" sz="4400" dirty="0" smtClean="0"/>
              <a:t>子曰：</a:t>
            </a:r>
            <a:r>
              <a:rPr lang="en-US" altLang="zh-TW" sz="4400" dirty="0" smtClean="0"/>
              <a:t/>
            </a:r>
            <a:br>
              <a:rPr lang="en-US" altLang="zh-TW" sz="4400" dirty="0" smtClean="0"/>
            </a:br>
            <a:r>
              <a:rPr lang="zh-TW" altLang="zh-TW" sz="4400" dirty="0" smtClean="0"/>
              <a:t>「父在觀其志，父沒</a:t>
            </a:r>
            <a:r>
              <a:rPr lang="zh-TW" altLang="zh-TW" sz="2800" dirty="0" smtClean="0"/>
              <a:t>（ㄇㄛˋ）</a:t>
            </a:r>
            <a:r>
              <a:rPr lang="zh-TW" altLang="zh-TW" sz="4400" dirty="0" smtClean="0"/>
              <a:t>觀其行</a:t>
            </a:r>
            <a:r>
              <a:rPr lang="zh-TW" altLang="zh-TW" sz="2800" dirty="0" smtClean="0"/>
              <a:t>（ㄒㄧㄥˋ）</a:t>
            </a:r>
            <a:r>
              <a:rPr lang="zh-TW" altLang="zh-TW" sz="4400" dirty="0" smtClean="0"/>
              <a:t>。三年無改於父之道，可謂孝矣。</a:t>
            </a:r>
            <a:r>
              <a:rPr lang="zh-TW" altLang="zh-TW" dirty="0" smtClean="0"/>
              <a:t>」</a:t>
            </a:r>
            <a:endParaRPr lang="zh-TW" altLang="zh-TW" dirty="0"/>
          </a:p>
        </p:txBody>
      </p:sp>
      <p:sp>
        <p:nvSpPr>
          <p:cNvPr id="4" name="內容版面配置區 3"/>
          <p:cNvSpPr>
            <a:spLocks noGrp="1"/>
          </p:cNvSpPr>
          <p:nvPr>
            <p:ph type="subTitle" idx="1"/>
          </p:nvPr>
        </p:nvSpPr>
        <p:spPr>
          <a:xfrm>
            <a:off x="1371600" y="3516923"/>
            <a:ext cx="6400800" cy="1752600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zh-TW" altLang="en-US" dirty="0" smtClean="0"/>
              <a:t>孔</a:t>
            </a:r>
            <a:r>
              <a:rPr lang="zh-TW" altLang="en-US" dirty="0"/>
              <a:t>子</a:t>
            </a:r>
            <a:r>
              <a:rPr lang="zh-TW" altLang="zh-TW" dirty="0" smtClean="0"/>
              <a:t>說：「父親在</a:t>
            </a:r>
            <a:r>
              <a:rPr lang="zh-TW" altLang="en-US" dirty="0" smtClean="0"/>
              <a:t>世時</a:t>
            </a:r>
            <a:r>
              <a:rPr lang="zh-TW" altLang="zh-TW" dirty="0" smtClean="0"/>
              <a:t>，做兒子的只看他志</a:t>
            </a:r>
            <a:r>
              <a:rPr lang="zh-TW" altLang="en-US" dirty="0" smtClean="0"/>
              <a:t>向</a:t>
            </a:r>
            <a:r>
              <a:rPr lang="zh-TW" altLang="zh-TW" dirty="0" smtClean="0"/>
              <a:t>。</a:t>
            </a:r>
            <a:endParaRPr lang="en-US" altLang="zh-TW" dirty="0" smtClean="0"/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zh-TW" altLang="zh-TW" dirty="0" smtClean="0"/>
              <a:t>父死了，該看他行為。</a:t>
            </a:r>
            <a:endParaRPr lang="en-US" altLang="zh-TW" dirty="0" smtClean="0"/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zh-TW" altLang="zh-TW" dirty="0" smtClean="0"/>
              <a:t>在三年內能不改他父親生時所為，這也算是孝了。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5224127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220133" y="1173891"/>
            <a:ext cx="8703733" cy="1143000"/>
          </a:xfrm>
        </p:spPr>
        <p:txBody>
          <a:bodyPr>
            <a:normAutofit fontScale="90000"/>
          </a:bodyPr>
          <a:lstStyle/>
          <a:p>
            <a:r>
              <a:rPr lang="en-US" altLang="zh-TW" dirty="0" smtClean="0"/>
              <a:t>1-12. </a:t>
            </a:r>
            <a:r>
              <a:rPr lang="zh-TW" altLang="zh-TW" dirty="0" smtClean="0"/>
              <a:t>有</a:t>
            </a:r>
            <a:r>
              <a:rPr lang="zh-TW" altLang="zh-TW" dirty="0"/>
              <a:t>子曰</a:t>
            </a:r>
            <a:r>
              <a:rPr lang="zh-TW" altLang="zh-TW" dirty="0" smtClean="0"/>
              <a:t>：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zh-TW" altLang="zh-TW" dirty="0" smtClean="0"/>
              <a:t>「</a:t>
            </a:r>
            <a:r>
              <a:rPr lang="zh-TW" altLang="zh-TW" dirty="0"/>
              <a:t>禮之用，和為貴。先王之道，斯為美</a:t>
            </a:r>
            <a:r>
              <a:rPr lang="zh-TW" altLang="zh-TW" dirty="0" smtClean="0"/>
              <a:t>，</a:t>
            </a:r>
            <a:r>
              <a:rPr lang="zh-TW" altLang="zh-TW" dirty="0"/>
              <a:t>小大由之。有所不行。知和而和，不以禮節之，亦不可行也。」</a:t>
            </a:r>
            <a:endParaRPr lang="zh-TW" altLang="en-US" dirty="0"/>
          </a:p>
        </p:txBody>
      </p:sp>
      <p:sp>
        <p:nvSpPr>
          <p:cNvPr id="4" name="內容版面配置區 3"/>
          <p:cNvSpPr>
            <a:spLocks noGrp="1"/>
          </p:cNvSpPr>
          <p:nvPr>
            <p:ph type="subTitle" idx="1"/>
          </p:nvPr>
        </p:nvSpPr>
        <p:spPr>
          <a:xfrm>
            <a:off x="880533" y="3123715"/>
            <a:ext cx="7450667" cy="1752600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zh-TW" altLang="zh-TW" dirty="0"/>
              <a:t>有子說</a:t>
            </a:r>
            <a:r>
              <a:rPr lang="zh-TW" altLang="zh-TW" dirty="0" smtClean="0"/>
              <a:t>：</a:t>
            </a:r>
            <a:r>
              <a:rPr lang="zh-TW" altLang="zh-TW" dirty="0"/>
              <a:t> 「禮之運用，貴在能和</a:t>
            </a:r>
            <a:r>
              <a:rPr lang="zh-TW" altLang="zh-TW" dirty="0" smtClean="0"/>
              <a:t>。</a:t>
            </a:r>
            <a:endParaRPr lang="en-US" altLang="zh-TW" dirty="0" smtClean="0"/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zh-TW" altLang="zh-TW" dirty="0" smtClean="0"/>
              <a:t>先</a:t>
            </a:r>
            <a:r>
              <a:rPr lang="zh-TW" altLang="zh-TW" dirty="0"/>
              <a:t>王之道，其美處正在此，小事大事都得由此行</a:t>
            </a:r>
            <a:r>
              <a:rPr lang="zh-TW" altLang="zh-TW" dirty="0" smtClean="0"/>
              <a:t>。</a:t>
            </a:r>
            <a:endParaRPr lang="en-US" altLang="zh-TW" dirty="0" smtClean="0"/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zh-TW" altLang="zh-TW" dirty="0" smtClean="0"/>
              <a:t>但</a:t>
            </a:r>
            <a:r>
              <a:rPr lang="zh-TW" altLang="zh-TW" dirty="0"/>
              <a:t>也有行不通處</a:t>
            </a:r>
            <a:r>
              <a:rPr lang="zh-TW" altLang="zh-TW" dirty="0" smtClean="0"/>
              <a:t>。</a:t>
            </a:r>
            <a:endParaRPr lang="en-US" altLang="zh-TW" dirty="0" smtClean="0"/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zh-TW" altLang="zh-TW" dirty="0" smtClean="0"/>
              <a:t>只</a:t>
            </a:r>
            <a:r>
              <a:rPr lang="zh-TW" altLang="zh-TW" dirty="0"/>
              <a:t>知道要和，一意用和，不把禮來作節限，也就行不通了。」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0988576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47700" y="1051240"/>
            <a:ext cx="7848600" cy="1143000"/>
          </a:xfrm>
        </p:spPr>
        <p:txBody>
          <a:bodyPr>
            <a:normAutofit fontScale="90000"/>
          </a:bodyPr>
          <a:lstStyle/>
          <a:p>
            <a:r>
              <a:rPr lang="en-US" altLang="zh-TW" dirty="0" smtClean="0"/>
              <a:t>1-13. </a:t>
            </a:r>
            <a:r>
              <a:rPr lang="zh-TW" altLang="zh-TW" dirty="0" smtClean="0"/>
              <a:t>有</a:t>
            </a:r>
            <a:r>
              <a:rPr lang="zh-TW" altLang="zh-TW" dirty="0"/>
              <a:t>子曰</a:t>
            </a:r>
            <a:r>
              <a:rPr lang="zh-TW" altLang="zh-TW" dirty="0" smtClean="0"/>
              <a:t>：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zh-TW" altLang="zh-TW" dirty="0" smtClean="0"/>
              <a:t>「</a:t>
            </a:r>
            <a:r>
              <a:rPr lang="zh-TW" altLang="zh-TW" dirty="0"/>
              <a:t>信近於義，言可復也。恭近於禮，遠</a:t>
            </a:r>
            <a:r>
              <a:rPr lang="zh-TW" altLang="zh-TW" sz="3100" dirty="0"/>
              <a:t>（ㄩㄢˋ）</a:t>
            </a:r>
            <a:r>
              <a:rPr lang="zh-TW" altLang="zh-TW" dirty="0"/>
              <a:t>恥辱也。因不失其親，亦可宗也。」</a:t>
            </a:r>
            <a:endParaRPr lang="zh-TW" altLang="en-US" dirty="0"/>
          </a:p>
        </p:txBody>
      </p:sp>
      <p:sp>
        <p:nvSpPr>
          <p:cNvPr id="4" name="內容版面配置區 3"/>
          <p:cNvSpPr>
            <a:spLocks noGrp="1"/>
          </p:cNvSpPr>
          <p:nvPr>
            <p:ph type="subTitle" idx="1"/>
          </p:nvPr>
        </p:nvSpPr>
        <p:spPr>
          <a:xfrm>
            <a:off x="535516" y="3071595"/>
            <a:ext cx="8608483" cy="1692648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zh-TW" altLang="en-US" dirty="0"/>
              <a:t>復，反復</a:t>
            </a:r>
            <a:r>
              <a:rPr lang="zh-TW" altLang="en-US" dirty="0" smtClean="0"/>
              <a:t>，因</a:t>
            </a:r>
            <a:r>
              <a:rPr lang="zh-TW" altLang="en-US" dirty="0"/>
              <a:t>，猶依。宗，猶主。</a:t>
            </a:r>
            <a:endParaRPr lang="en-US" altLang="zh-TW" dirty="0" smtClean="0"/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zh-TW" altLang="zh-TW" dirty="0" smtClean="0"/>
              <a:t>有</a:t>
            </a:r>
            <a:r>
              <a:rPr lang="zh-TW" altLang="zh-TW" dirty="0"/>
              <a:t>子說：</a:t>
            </a:r>
            <a:r>
              <a:rPr lang="zh-TW" altLang="zh-TW" dirty="0" smtClean="0"/>
              <a:t>「</a:t>
            </a:r>
            <a:r>
              <a:rPr lang="zh-TW" altLang="en-US" dirty="0"/>
              <a:t>與人有約而求能信，當求所約之近於義，</a:t>
            </a:r>
            <a:r>
              <a:rPr lang="zh-TW" altLang="en-US" dirty="0" smtClean="0"/>
              <a:t>俾可</a:t>
            </a:r>
            <a:r>
              <a:rPr lang="zh-TW" altLang="en-US" dirty="0"/>
              <a:t>踐守</a:t>
            </a:r>
            <a:r>
              <a:rPr lang="zh-TW" altLang="en-US" dirty="0" smtClean="0"/>
              <a:t>。</a:t>
            </a:r>
            <a:endParaRPr lang="en-US" altLang="zh-TW" dirty="0" smtClean="0"/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zh-TW" altLang="zh-TW" dirty="0" smtClean="0"/>
              <a:t>向</a:t>
            </a:r>
            <a:r>
              <a:rPr lang="zh-TW" altLang="zh-TW" dirty="0"/>
              <a:t>人恭敬，必先求合禮，始可</a:t>
            </a:r>
            <a:r>
              <a:rPr lang="zh-TW" altLang="zh-TW" dirty="0" smtClean="0"/>
              <a:t>遠</a:t>
            </a:r>
            <a:r>
              <a:rPr lang="zh-TW" altLang="en-US" dirty="0"/>
              <a:t>離</a:t>
            </a:r>
            <a:r>
              <a:rPr lang="zh-TW" altLang="zh-TW" dirty="0" smtClean="0"/>
              <a:t>恥辱。</a:t>
            </a:r>
            <a:endParaRPr lang="en-US" altLang="zh-TW" dirty="0" smtClean="0"/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zh-TW" altLang="zh-TW" dirty="0" smtClean="0"/>
              <a:t>遇</a:t>
            </a:r>
            <a:r>
              <a:rPr lang="zh-TW" altLang="zh-TW" dirty="0"/>
              <a:t>有所因依時，必先擇其可親者，亦可依若宗主了。」</a:t>
            </a: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58026994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406399" y="1115769"/>
            <a:ext cx="8322733" cy="1143000"/>
          </a:xfrm>
        </p:spPr>
        <p:txBody>
          <a:bodyPr>
            <a:normAutofit fontScale="90000"/>
          </a:bodyPr>
          <a:lstStyle/>
          <a:p>
            <a:r>
              <a:rPr lang="en-US" altLang="zh-TW" dirty="0" smtClean="0"/>
              <a:t>1-14. </a:t>
            </a:r>
            <a:r>
              <a:rPr lang="zh-TW" altLang="zh-TW" dirty="0" smtClean="0"/>
              <a:t>子</a:t>
            </a:r>
            <a:r>
              <a:rPr lang="zh-TW" altLang="zh-TW" dirty="0"/>
              <a:t>曰</a:t>
            </a:r>
            <a:r>
              <a:rPr lang="zh-TW" altLang="zh-TW" dirty="0" smtClean="0"/>
              <a:t>：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zh-TW" altLang="zh-TW" dirty="0" smtClean="0"/>
              <a:t>「</a:t>
            </a:r>
            <a:r>
              <a:rPr lang="zh-TW" altLang="zh-TW" dirty="0"/>
              <a:t>君子食無求飽，居無求安，敏於事而慎於言，就有道而正焉，可謂好</a:t>
            </a:r>
            <a:r>
              <a:rPr lang="zh-TW" altLang="zh-TW" sz="3100" dirty="0"/>
              <a:t>（ㄏㄠˋ）</a:t>
            </a:r>
            <a:r>
              <a:rPr lang="zh-TW" altLang="zh-TW" dirty="0"/>
              <a:t>學也已。」</a:t>
            </a:r>
            <a:endParaRPr lang="zh-TW" altLang="en-US" dirty="0"/>
          </a:p>
        </p:txBody>
      </p:sp>
      <p:sp>
        <p:nvSpPr>
          <p:cNvPr id="4" name="內容版面配置區 3"/>
          <p:cNvSpPr>
            <a:spLocks noGrp="1"/>
          </p:cNvSpPr>
          <p:nvPr>
            <p:ph type="subTitle" idx="1"/>
          </p:nvPr>
        </p:nvSpPr>
        <p:spPr>
          <a:xfrm>
            <a:off x="406399" y="3464130"/>
            <a:ext cx="8043332" cy="1752600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zh-TW" altLang="en-US" smtClean="0"/>
              <a:t>孔子</a:t>
            </a:r>
            <a:r>
              <a:rPr lang="zh-TW" altLang="zh-TW" smtClean="0"/>
              <a:t>說</a:t>
            </a:r>
            <a:r>
              <a:rPr lang="zh-TW" altLang="zh-TW" dirty="0" smtClean="0"/>
              <a:t>：君子</a:t>
            </a:r>
            <a:r>
              <a:rPr lang="zh-TW" altLang="zh-TW" dirty="0"/>
              <a:t>，飲食不求飽，居處不求安</a:t>
            </a:r>
            <a:r>
              <a:rPr lang="zh-TW" altLang="zh-TW" dirty="0" smtClean="0"/>
              <a:t>，</a:t>
            </a:r>
            <a:endParaRPr lang="en-US" altLang="zh-TW" dirty="0" smtClean="0"/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zh-TW" altLang="zh-TW" dirty="0" smtClean="0"/>
              <a:t>敏</a:t>
            </a:r>
            <a:r>
              <a:rPr lang="zh-TW" altLang="en-US" dirty="0" smtClean="0"/>
              <a:t>捷迅</a:t>
            </a:r>
            <a:r>
              <a:rPr lang="zh-TW" altLang="en-US" dirty="0"/>
              <a:t>速</a:t>
            </a:r>
            <a:r>
              <a:rPr lang="zh-TW" altLang="zh-TW" dirty="0" smtClean="0"/>
              <a:t>地</a:t>
            </a:r>
            <a:r>
              <a:rPr lang="zh-TW" altLang="zh-TW" dirty="0"/>
              <a:t>做事，謹慎地</a:t>
            </a:r>
            <a:r>
              <a:rPr lang="zh-TW" altLang="zh-TW" dirty="0" smtClean="0"/>
              <a:t>說話</a:t>
            </a:r>
            <a:endParaRPr lang="en-US" altLang="zh-TW" dirty="0" smtClean="0"/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zh-TW" altLang="zh-TW" dirty="0" smtClean="0"/>
              <a:t>又</a:t>
            </a:r>
            <a:r>
              <a:rPr lang="zh-TW" altLang="zh-TW" dirty="0"/>
              <a:t>能常向有道之</a:t>
            </a:r>
            <a:r>
              <a:rPr lang="zh-TW" altLang="zh-TW" dirty="0" smtClean="0"/>
              <a:t>人</a:t>
            </a:r>
            <a:r>
              <a:rPr lang="zh-TW" altLang="en-US" dirty="0" smtClean="0"/>
              <a:t>，</a:t>
            </a:r>
            <a:r>
              <a:rPr lang="zh-TW" altLang="zh-TW" dirty="0" smtClean="0"/>
              <a:t>來</a:t>
            </a:r>
            <a:r>
              <a:rPr lang="zh-TW" altLang="zh-TW" dirty="0"/>
              <a:t>辨正自己的是非</a:t>
            </a:r>
            <a:r>
              <a:rPr lang="zh-TW" altLang="zh-TW" dirty="0" smtClean="0"/>
              <a:t>，</a:t>
            </a:r>
            <a:endParaRPr lang="en-US" altLang="zh-TW" dirty="0" smtClean="0"/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zh-TW" altLang="zh-TW" dirty="0" smtClean="0"/>
              <a:t>這樣</a:t>
            </a:r>
            <a:r>
              <a:rPr lang="zh-TW" altLang="zh-TW" dirty="0"/>
              <a:t>可算是</a:t>
            </a:r>
            <a:r>
              <a:rPr lang="zh-TW" altLang="zh-TW" dirty="0" smtClean="0"/>
              <a:t>好學</a:t>
            </a:r>
            <a:r>
              <a:rPr lang="zh-TW" altLang="zh-TW" dirty="0"/>
              <a:t>了</a:t>
            </a:r>
            <a:r>
              <a:rPr lang="zh-TW" altLang="zh-TW" dirty="0" smtClean="0"/>
              <a:t>。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680673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480645" y="2496364"/>
            <a:ext cx="8087621" cy="1161235"/>
          </a:xfrm>
        </p:spPr>
        <p:txBody>
          <a:bodyPr>
            <a:normAutofit fontScale="90000"/>
          </a:bodyPr>
          <a:lstStyle/>
          <a:p>
            <a:pPr algn="just"/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en-US" altLang="zh-TW" dirty="0" smtClean="0"/>
              <a:t>15. </a:t>
            </a:r>
            <a:r>
              <a:rPr lang="zh-TW" altLang="zh-TW" dirty="0" smtClean="0"/>
              <a:t>子</a:t>
            </a:r>
            <a:r>
              <a:rPr lang="zh-TW" altLang="zh-TW" dirty="0"/>
              <a:t>貢曰：「貧而無諂</a:t>
            </a:r>
            <a:r>
              <a:rPr lang="zh-TW" altLang="zh-TW" sz="3100" dirty="0"/>
              <a:t>（ㄔㄢˇ）</a:t>
            </a:r>
            <a:r>
              <a:rPr lang="zh-TW" altLang="zh-TW" dirty="0"/>
              <a:t>，富而無驕，何如？」子曰：「可也。未若貧而樂，富而好</a:t>
            </a:r>
            <a:r>
              <a:rPr lang="zh-TW" altLang="zh-TW" sz="3100" dirty="0"/>
              <a:t>（ㄏㄠˋ）</a:t>
            </a:r>
            <a:r>
              <a:rPr lang="zh-TW" altLang="zh-TW" dirty="0"/>
              <a:t>禮者也。</a:t>
            </a:r>
            <a:r>
              <a:rPr lang="zh-TW" altLang="zh-TW" dirty="0" smtClean="0"/>
              <a:t>」子</a:t>
            </a:r>
            <a:r>
              <a:rPr lang="zh-TW" altLang="zh-TW" dirty="0"/>
              <a:t>貢曰：「《詩》云：『如切如磋</a:t>
            </a:r>
            <a:r>
              <a:rPr lang="zh-TW" altLang="zh-TW" sz="3100" dirty="0"/>
              <a:t>（ㄘㄨㄛ）</a:t>
            </a:r>
            <a:r>
              <a:rPr lang="zh-TW" altLang="zh-TW" dirty="0"/>
              <a:t>，如琢</a:t>
            </a:r>
            <a:r>
              <a:rPr lang="zh-TW" altLang="zh-TW" sz="3100" dirty="0"/>
              <a:t>（ㄓㄨㄛˊ）</a:t>
            </a:r>
            <a:r>
              <a:rPr lang="zh-TW" altLang="zh-TW" dirty="0"/>
              <a:t>如磨，</a:t>
            </a:r>
            <a:r>
              <a:rPr lang="zh-TW" altLang="zh-TW" dirty="0" smtClean="0"/>
              <a:t>』其</a:t>
            </a:r>
            <a:r>
              <a:rPr lang="zh-TW" altLang="zh-TW" dirty="0"/>
              <a:t>斯之謂與</a:t>
            </a:r>
            <a:r>
              <a:rPr lang="zh-TW" altLang="zh-TW" sz="3100" dirty="0"/>
              <a:t>（ㄩˊ）</a:t>
            </a:r>
            <a:r>
              <a:rPr lang="zh-TW" altLang="zh-TW" dirty="0"/>
              <a:t>？」子曰：「賜</a:t>
            </a:r>
            <a:r>
              <a:rPr lang="zh-TW" altLang="zh-TW" sz="3100" dirty="0"/>
              <a:t>（ㄙˋ）</a:t>
            </a:r>
            <a:r>
              <a:rPr lang="zh-TW" altLang="zh-TW" dirty="0"/>
              <a:t>也！始可與</a:t>
            </a:r>
            <a:r>
              <a:rPr lang="zh-TW" altLang="zh-TW" sz="3100" dirty="0"/>
              <a:t>（ㄩˇ）</a:t>
            </a:r>
            <a:r>
              <a:rPr lang="zh-TW" altLang="zh-TW" dirty="0"/>
              <a:t>言《詩》已矣。告諸往而知來者。」</a:t>
            </a:r>
          </a:p>
        </p:txBody>
      </p:sp>
    </p:spTree>
    <p:extLst>
      <p:ext uri="{BB962C8B-B14F-4D97-AF65-F5344CB8AC3E}">
        <p14:creationId xmlns:p14="http://schemas.microsoft.com/office/powerpoint/2010/main" val="294503861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01625" y="1452282"/>
            <a:ext cx="854075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zh-TW" altLang="zh-TW" dirty="0"/>
              <a:t>子貢曰：「貧而無諂（ㄔㄢˇ），富而無驕，何如？</a:t>
            </a:r>
            <a:r>
              <a:rPr lang="zh-TW" altLang="zh-TW" dirty="0" smtClean="0"/>
              <a:t>」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zh-TW" altLang="en-US" dirty="0" smtClean="0"/>
              <a:t>子曰：「可也。未若貧而樂，富而好（ㄏㄠˋ）禮者也。」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endParaRPr lang="zh-TW" altLang="en-US" dirty="0"/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>
          <a:xfrm>
            <a:off x="301625" y="3440953"/>
            <a:ext cx="8540750" cy="4194175"/>
          </a:xfrm>
        </p:spPr>
        <p:txBody>
          <a:bodyPr/>
          <a:lstStyle/>
          <a:p>
            <a:r>
              <a:rPr lang="zh-TW" altLang="en-US" dirty="0" smtClean="0"/>
              <a:t>子貢說：「貧窮之能不諂媚，富有之人能不驕傲，如何呀？」</a:t>
            </a:r>
            <a:endParaRPr lang="en-US" altLang="zh-TW" dirty="0" smtClean="0"/>
          </a:p>
          <a:p>
            <a:r>
              <a:rPr lang="zh-TW" altLang="en-US" dirty="0" smtClean="0"/>
              <a:t>孔子說：「這也算好了，但不如貧而能樂道，富而知好（ㄏㄠˋ）禮，那就更好（ㄏㄠˇ）了。」</a:t>
            </a:r>
          </a:p>
          <a:p>
            <a:pPr marL="0" indent="0">
              <a:buNone/>
            </a:pP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64693227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189319"/>
            <a:ext cx="8957732" cy="1143000"/>
          </a:xfrm>
        </p:spPr>
        <p:txBody>
          <a:bodyPr>
            <a:normAutofit fontScale="90000"/>
          </a:bodyPr>
          <a:lstStyle/>
          <a:p>
            <a:pPr algn="l"/>
            <a:r>
              <a:rPr lang="zh-TW" altLang="zh-TW" sz="4800" dirty="0"/>
              <a:t>子貢曰</a:t>
            </a:r>
            <a:r>
              <a:rPr lang="zh-TW" altLang="zh-TW" sz="4800" dirty="0" smtClean="0"/>
              <a:t>：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zh-TW" altLang="zh-TW" dirty="0" smtClean="0"/>
              <a:t>「</a:t>
            </a:r>
            <a:r>
              <a:rPr lang="zh-TW" altLang="zh-TW" dirty="0"/>
              <a:t>《詩》云：『如切如磋</a:t>
            </a:r>
            <a:r>
              <a:rPr lang="zh-TW" altLang="zh-TW" sz="3100" dirty="0"/>
              <a:t>（ㄘㄨㄛ）</a:t>
            </a:r>
            <a:r>
              <a:rPr lang="zh-TW" altLang="zh-TW" dirty="0"/>
              <a:t>，如琢</a:t>
            </a:r>
            <a:r>
              <a:rPr lang="zh-TW" altLang="zh-TW" sz="3100" dirty="0"/>
              <a:t>（ㄓㄨㄛˊ）</a:t>
            </a:r>
            <a:r>
              <a:rPr lang="zh-TW" altLang="zh-TW" dirty="0"/>
              <a:t>如磨，</a:t>
            </a:r>
            <a:r>
              <a:rPr lang="zh-TW" altLang="zh-TW" dirty="0" smtClean="0"/>
              <a:t>』</a:t>
            </a:r>
            <a:r>
              <a:rPr lang="zh-TW" altLang="zh-TW" dirty="0"/>
              <a:t>其斯之謂與</a:t>
            </a:r>
            <a:r>
              <a:rPr lang="zh-TW" altLang="zh-TW" sz="3100" dirty="0"/>
              <a:t>（ㄩˊ）</a:t>
            </a:r>
            <a:r>
              <a:rPr lang="zh-TW" altLang="zh-TW" dirty="0"/>
              <a:t>？</a:t>
            </a:r>
            <a:r>
              <a:rPr lang="zh-TW" altLang="zh-TW" dirty="0" smtClean="0"/>
              <a:t>」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endParaRPr lang="zh-TW" altLang="en-US" dirty="0"/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>
          <a:xfrm>
            <a:off x="208491" y="2963334"/>
            <a:ext cx="8540750" cy="3081057"/>
          </a:xfrm>
        </p:spPr>
        <p:txBody>
          <a:bodyPr/>
          <a:lstStyle/>
          <a:p>
            <a:r>
              <a:rPr lang="zh-TW" altLang="en-US" dirty="0"/>
              <a:t>獸骨、象牙、玉、石時分別稱為切、磋、琢、</a:t>
            </a:r>
            <a:r>
              <a:rPr lang="zh-TW" altLang="en-US" dirty="0" smtClean="0"/>
              <a:t>磨</a:t>
            </a:r>
            <a:r>
              <a:rPr lang="zh-TW" altLang="zh-TW" dirty="0" smtClean="0"/>
              <a:t>，</a:t>
            </a:r>
            <a:r>
              <a:rPr lang="zh-TW" altLang="zh-TW" dirty="0"/>
              <a:t>四字分指平列</a:t>
            </a:r>
            <a:r>
              <a:rPr lang="zh-TW" altLang="zh-TW" dirty="0" smtClean="0"/>
              <a:t>。</a:t>
            </a:r>
            <a:r>
              <a:rPr lang="zh-TW" altLang="en-US" dirty="0" smtClean="0"/>
              <a:t>沒有經過加工，</a:t>
            </a:r>
            <a:r>
              <a:rPr lang="zh-TW" altLang="zh-TW" dirty="0" smtClean="0"/>
              <a:t>四</a:t>
            </a:r>
            <a:r>
              <a:rPr lang="zh-TW" altLang="zh-TW" dirty="0"/>
              <a:t>者皆不能成器，蓋言學問之功。</a:t>
            </a:r>
            <a:endParaRPr lang="en-US" altLang="zh-TW" dirty="0"/>
          </a:p>
          <a:p>
            <a:r>
              <a:rPr lang="zh-TW" altLang="en-US" dirty="0" smtClean="0"/>
              <a:t>子貢說：「</a:t>
            </a:r>
            <a:r>
              <a:rPr lang="en-US" altLang="zh-TW" dirty="0" smtClean="0"/>
              <a:t>《</a:t>
            </a:r>
            <a:r>
              <a:rPr lang="zh-TW" altLang="en-US" dirty="0" smtClean="0"/>
              <a:t>詩經</a:t>
            </a:r>
            <a:r>
              <a:rPr lang="en-US" altLang="zh-TW" dirty="0" smtClean="0"/>
              <a:t>》</a:t>
            </a:r>
            <a:r>
              <a:rPr lang="zh-TW" altLang="en-US" dirty="0" smtClean="0"/>
              <a:t>上曾說過：像切、磋、琢、磨，不就是這意思嗎？」</a:t>
            </a:r>
            <a:endParaRPr lang="en-US" altLang="zh-TW" dirty="0" smtClean="0"/>
          </a:p>
        </p:txBody>
      </p:sp>
    </p:spTree>
    <p:extLst>
      <p:ext uri="{BB962C8B-B14F-4D97-AF65-F5344CB8AC3E}">
        <p14:creationId xmlns:p14="http://schemas.microsoft.com/office/powerpoint/2010/main" val="132409623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01626" y="884518"/>
            <a:ext cx="8540750" cy="1486147"/>
          </a:xfrm>
        </p:spPr>
        <p:txBody>
          <a:bodyPr>
            <a:normAutofit fontScale="90000"/>
          </a:bodyPr>
          <a:lstStyle/>
          <a:p>
            <a:pPr algn="l"/>
            <a:r>
              <a:rPr lang="zh-TW" altLang="en-US" sz="4800" dirty="0" smtClean="0"/>
              <a:t>子曰：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zh-TW" altLang="en-US" dirty="0" smtClean="0"/>
              <a:t>「</a:t>
            </a:r>
            <a:r>
              <a:rPr lang="zh-TW" altLang="en-US" sz="4800" dirty="0" smtClean="0"/>
              <a:t>賜</a:t>
            </a:r>
            <a:r>
              <a:rPr lang="zh-TW" altLang="en-US" dirty="0" smtClean="0"/>
              <a:t>（ㄙˋ）</a:t>
            </a:r>
            <a:r>
              <a:rPr lang="zh-TW" altLang="en-US" sz="4800" dirty="0" smtClean="0"/>
              <a:t>也！始可與</a:t>
            </a:r>
            <a:r>
              <a:rPr lang="zh-TW" altLang="en-US" dirty="0" smtClean="0"/>
              <a:t>（ㄩˇ）</a:t>
            </a:r>
            <a:r>
              <a:rPr lang="zh-TW" altLang="en-US" sz="4800" dirty="0" smtClean="0"/>
              <a:t>言</a:t>
            </a:r>
            <a:r>
              <a:rPr lang="en-US" altLang="zh-TW" sz="4800" dirty="0" smtClean="0"/>
              <a:t>《</a:t>
            </a:r>
            <a:r>
              <a:rPr lang="zh-TW" altLang="en-US" sz="4800" dirty="0" smtClean="0"/>
              <a:t>詩</a:t>
            </a:r>
            <a:r>
              <a:rPr lang="en-US" altLang="zh-TW" sz="4800" dirty="0" smtClean="0"/>
              <a:t>》</a:t>
            </a:r>
            <a:r>
              <a:rPr lang="zh-TW" altLang="en-US" sz="4800" dirty="0" smtClean="0"/>
              <a:t>已矣。告諸往而知來者</a:t>
            </a:r>
            <a:r>
              <a:rPr lang="zh-TW" altLang="en-US" dirty="0" smtClean="0"/>
              <a:t>。」</a:t>
            </a:r>
            <a:endParaRPr lang="zh-TW" altLang="en-US" dirty="0"/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>
          <a:xfrm>
            <a:off x="709614" y="3016125"/>
            <a:ext cx="7724774" cy="3553199"/>
          </a:xfrm>
        </p:spPr>
        <p:txBody>
          <a:bodyPr/>
          <a:lstStyle/>
          <a:p>
            <a:r>
              <a:rPr lang="zh-TW" altLang="en-US" dirty="0" smtClean="0"/>
              <a:t>孔子說：「賜呀！像這樣，可以和你談</a:t>
            </a:r>
            <a:r>
              <a:rPr lang="en-US" altLang="zh-TW" dirty="0" smtClean="0"/>
              <a:t>《</a:t>
            </a:r>
            <a:r>
              <a:rPr lang="zh-TW" altLang="en-US" dirty="0" smtClean="0"/>
              <a:t>詩經</a:t>
            </a:r>
            <a:r>
              <a:rPr lang="en-US" altLang="zh-TW" dirty="0" smtClean="0"/>
              <a:t>》</a:t>
            </a:r>
            <a:r>
              <a:rPr lang="zh-TW" altLang="en-US" dirty="0" smtClean="0"/>
              <a:t>了。告訴你這裏，你能知道到那裏。」</a:t>
            </a:r>
            <a:endParaRPr lang="en-US" altLang="zh-TW" dirty="0" smtClean="0"/>
          </a:p>
          <a:p>
            <a:r>
              <a:rPr lang="zh-TW" altLang="en-US" dirty="0" smtClean="0"/>
              <a:t>舉一反三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5353564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l"/>
            <a:r>
              <a:rPr lang="en-US" altLang="zh-TW" dirty="0"/>
              <a:t>1-1. </a:t>
            </a:r>
            <a:r>
              <a:rPr lang="zh-TW" altLang="en-US" dirty="0" smtClean="0"/>
              <a:t> 子</a:t>
            </a:r>
            <a:r>
              <a:rPr lang="zh-TW" altLang="en-US" dirty="0"/>
              <a:t>曰</a:t>
            </a:r>
            <a:r>
              <a:rPr lang="zh-TW" altLang="en-US" dirty="0" smtClean="0"/>
              <a:t>：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zh-TW" altLang="zh-TW" dirty="0" smtClean="0"/>
              <a:t>學</a:t>
            </a:r>
            <a:r>
              <a:rPr lang="zh-TW" altLang="zh-TW" dirty="0"/>
              <a:t>而時習之，不亦說（ㄩㄝˋ）乎？有朋自遠方來，不亦樂乎？人不知而不慍（ㄩㄣˋ），不亦君子乎？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74939393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397933" y="711200"/>
            <a:ext cx="8458200" cy="139830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zh-TW" dirty="0" smtClean="0"/>
              <a:t>16. </a:t>
            </a:r>
            <a:r>
              <a:rPr lang="zh-TW" altLang="en-US" dirty="0" smtClean="0"/>
              <a:t>子曰：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zh-TW" altLang="en-US" dirty="0" smtClean="0"/>
              <a:t>「不患人之不己知，患不知人也。」</a:t>
            </a:r>
            <a:endParaRPr lang="zh-TW" altLang="en-US" dirty="0"/>
          </a:p>
        </p:txBody>
      </p:sp>
      <p:sp>
        <p:nvSpPr>
          <p:cNvPr id="4" name="內容版面配置區 3"/>
          <p:cNvSpPr>
            <a:spLocks noGrp="1"/>
          </p:cNvSpPr>
          <p:nvPr>
            <p:ph type="subTitle" idx="1"/>
          </p:nvPr>
        </p:nvSpPr>
        <p:spPr>
          <a:xfrm>
            <a:off x="812798" y="2842846"/>
            <a:ext cx="6874933" cy="1752600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zh-TW" altLang="en-US" dirty="0" smtClean="0"/>
              <a:t>孔子</a:t>
            </a:r>
            <a:r>
              <a:rPr lang="zh-TW" altLang="zh-TW" dirty="0" smtClean="0"/>
              <a:t>說</a:t>
            </a:r>
            <a:r>
              <a:rPr lang="zh-TW" altLang="zh-TW" dirty="0"/>
              <a:t>：「</a:t>
            </a:r>
            <a:r>
              <a:rPr lang="zh-TW" altLang="zh-TW" dirty="0" smtClean="0"/>
              <a:t>不要</a:t>
            </a:r>
            <a:r>
              <a:rPr lang="zh-TW" altLang="en-US" dirty="0" smtClean="0"/>
              <a:t>擔心</a:t>
            </a:r>
            <a:r>
              <a:rPr lang="zh-TW" altLang="zh-TW" dirty="0" smtClean="0"/>
              <a:t>別人不知</a:t>
            </a:r>
            <a:r>
              <a:rPr lang="zh-TW" altLang="en-US" dirty="0" smtClean="0"/>
              <a:t>道</a:t>
            </a:r>
            <a:r>
              <a:rPr lang="zh-TW" altLang="zh-TW" dirty="0" smtClean="0"/>
              <a:t>我，</a:t>
            </a:r>
            <a:endParaRPr lang="en-US" altLang="zh-TW" dirty="0" smtClean="0"/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zh-TW" altLang="en-US" dirty="0" smtClean="0"/>
              <a:t>要擔心</a:t>
            </a:r>
            <a:r>
              <a:rPr lang="zh-TW" altLang="zh-TW" dirty="0" smtClean="0"/>
              <a:t>我不知</a:t>
            </a:r>
            <a:r>
              <a:rPr lang="zh-TW" altLang="en-US" dirty="0" smtClean="0"/>
              <a:t>道別</a:t>
            </a:r>
            <a:r>
              <a:rPr lang="zh-TW" altLang="zh-TW" dirty="0" smtClean="0"/>
              <a:t>人</a:t>
            </a:r>
            <a:r>
              <a:rPr lang="zh-TW" altLang="zh-TW" dirty="0"/>
              <a:t>。」</a:t>
            </a: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06547851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/>
          <p:cNvSpPr>
            <a:spLocks noGrp="1"/>
          </p:cNvSpPr>
          <p:nvPr>
            <p:ph type="ctrTitle"/>
          </p:nvPr>
        </p:nvSpPr>
        <p:spPr>
          <a:xfrm>
            <a:off x="1422400" y="2692399"/>
            <a:ext cx="6400800" cy="1143000"/>
          </a:xfrm>
        </p:spPr>
        <p:txBody>
          <a:bodyPr/>
          <a:lstStyle/>
          <a:p>
            <a:r>
              <a:rPr lang="zh-TW" altLang="en-US" dirty="0" smtClean="0"/>
              <a:t>簡報結束　感謝聆聽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6988970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25 0.216 L -0.125 0.216 L 0 0 Z" pathEditMode="relative" ptsTypes="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學而時習之，不亦說（ㄩㄝˋ）乎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zh-TW" dirty="0"/>
              <a:t>「習」原意是鳥學飛，不斷的學，才會學到</a:t>
            </a:r>
            <a:r>
              <a:rPr lang="zh-TW" altLang="zh-TW" dirty="0" smtClean="0"/>
              <a:t>。</a:t>
            </a:r>
            <a:endParaRPr lang="en-US" altLang="zh-TW" dirty="0"/>
          </a:p>
          <a:p>
            <a:r>
              <a:rPr lang="zh-TW" altLang="zh-TW" dirty="0" smtClean="0"/>
              <a:t>學</a:t>
            </a:r>
            <a:r>
              <a:rPr lang="zh-TW" altLang="zh-TW" dirty="0"/>
              <a:t>能時時</a:t>
            </a:r>
            <a:r>
              <a:rPr lang="zh-TW" altLang="zh-TW" dirty="0" smtClean="0"/>
              <a:t>反復</a:t>
            </a:r>
            <a:r>
              <a:rPr lang="zh-TW" altLang="en-US" dirty="0" smtClean="0"/>
              <a:t>覆習</a:t>
            </a:r>
            <a:r>
              <a:rPr lang="zh-TW" altLang="zh-TW" dirty="0" smtClean="0"/>
              <a:t>，</a:t>
            </a:r>
            <a:r>
              <a:rPr lang="zh-TW" altLang="en-US" dirty="0" smtClean="0"/>
              <a:t>這是一件很快樂的事。</a:t>
            </a:r>
            <a:endParaRPr lang="en-US" altLang="zh-TW" dirty="0" smtClean="0"/>
          </a:p>
          <a:p>
            <a:r>
              <a:rPr lang="zh-TW" altLang="zh-TW" dirty="0" smtClean="0"/>
              <a:t>習</a:t>
            </a:r>
            <a:r>
              <a:rPr lang="zh-TW" altLang="zh-TW" dirty="0"/>
              <a:t>是行之</a:t>
            </a:r>
            <a:r>
              <a:rPr lang="zh-TW" altLang="zh-TW" dirty="0" smtClean="0"/>
              <a:t>意，</a:t>
            </a:r>
            <a:r>
              <a:rPr lang="zh-TW" altLang="zh-TW" dirty="0"/>
              <a:t>學了之後，</a:t>
            </a:r>
            <a:r>
              <a:rPr lang="zh-TW" altLang="zh-TW" b="1" u="wavy" dirty="0"/>
              <a:t>懂了</a:t>
            </a:r>
            <a:r>
              <a:rPr lang="zh-TW" altLang="zh-TW" b="1" u="wavy" dirty="0" smtClean="0"/>
              <a:t>而</a:t>
            </a:r>
            <a:r>
              <a:rPr lang="zh-TW" altLang="en-US" b="1" u="wavy" dirty="0"/>
              <a:t>去</a:t>
            </a:r>
            <a:r>
              <a:rPr lang="zh-TW" altLang="zh-TW" b="1" u="wavy" dirty="0" smtClean="0"/>
              <a:t>實行</a:t>
            </a:r>
            <a:r>
              <a:rPr lang="zh-TW" altLang="zh-TW" dirty="0"/>
              <a:t>，才是一件快樂的事。</a:t>
            </a:r>
            <a:endParaRPr lang="en-US" altLang="zh-TW" dirty="0" smtClean="0"/>
          </a:p>
          <a:p>
            <a:r>
              <a:rPr lang="zh-TW" altLang="zh-TW" dirty="0" smtClean="0"/>
              <a:t>王陽明</a:t>
            </a:r>
            <a:r>
              <a:rPr lang="zh-TW" altLang="zh-TW" dirty="0"/>
              <a:t>「知而不習，不如不知</a:t>
            </a:r>
            <a:r>
              <a:rPr lang="zh-TW" altLang="zh-TW" dirty="0" smtClean="0"/>
              <a:t>」</a:t>
            </a:r>
            <a:endParaRPr lang="en-US" altLang="zh-TW" dirty="0" smtClean="0"/>
          </a:p>
          <a:p>
            <a:r>
              <a:rPr lang="zh-TW" altLang="zh-TW" dirty="0" smtClean="0"/>
              <a:t>子</a:t>
            </a:r>
            <a:r>
              <a:rPr lang="zh-TW" altLang="en-US" dirty="0" smtClean="0"/>
              <a:t>日</a:t>
            </a:r>
            <a:r>
              <a:rPr lang="zh-TW" altLang="zh-TW" dirty="0" smtClean="0"/>
              <a:t>「</a:t>
            </a:r>
            <a:r>
              <a:rPr lang="zh-TW" altLang="zh-TW" dirty="0"/>
              <a:t>溫故而知新，可以為師也</a:t>
            </a:r>
            <a:r>
              <a:rPr lang="zh-TW" altLang="zh-TW" dirty="0" smtClean="0"/>
              <a:t>」</a:t>
            </a:r>
            <a:endParaRPr lang="en-US" altLang="zh-TW" dirty="0" smtClean="0"/>
          </a:p>
        </p:txBody>
      </p:sp>
    </p:spTree>
    <p:extLst>
      <p:ext uri="{BB962C8B-B14F-4D97-AF65-F5344CB8AC3E}">
        <p14:creationId xmlns:p14="http://schemas.microsoft.com/office/powerpoint/2010/main" val="291874354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有朋自遠方來，不亦樂乎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zh-TW" dirty="0"/>
              <a:t>樂：悅在心，樂則見於外。</a:t>
            </a:r>
            <a:endParaRPr lang="en-US" altLang="zh-TW" dirty="0"/>
          </a:p>
          <a:p>
            <a:r>
              <a:rPr lang="zh-TW" altLang="zh-TW" dirty="0" smtClean="0"/>
              <a:t>有許多</a:t>
            </a:r>
            <a:r>
              <a:rPr lang="zh-TW" altLang="en-US" dirty="0" smtClean="0">
                <a:solidFill>
                  <a:srgbClr val="FF0000"/>
                </a:solidFill>
              </a:rPr>
              <a:t>志同道合</a:t>
            </a:r>
            <a:r>
              <a:rPr lang="zh-TW" altLang="zh-TW" dirty="0" smtClean="0"/>
              <a:t>朋友從遠</a:t>
            </a:r>
            <a:r>
              <a:rPr lang="zh-TW" altLang="en-US" dirty="0" smtClean="0"/>
              <a:t>方</a:t>
            </a:r>
            <a:r>
              <a:rPr lang="zh-TW" altLang="zh-TW" dirty="0" smtClean="0"/>
              <a:t>來，我感</a:t>
            </a:r>
            <a:r>
              <a:rPr lang="zh-TW" altLang="en-US" dirty="0" smtClean="0"/>
              <a:t>到</a:t>
            </a:r>
            <a:r>
              <a:rPr lang="zh-TW" altLang="zh-TW" dirty="0" smtClean="0"/>
              <a:t>快樂</a:t>
            </a:r>
            <a:r>
              <a:rPr lang="zh-TW" altLang="en-US" dirty="0" smtClean="0"/>
              <a:t>。</a:t>
            </a:r>
            <a:endParaRPr lang="en-US" altLang="zh-TW" dirty="0" smtClean="0"/>
          </a:p>
        </p:txBody>
      </p:sp>
    </p:spTree>
    <p:extLst>
      <p:ext uri="{BB962C8B-B14F-4D97-AF65-F5344CB8AC3E}">
        <p14:creationId xmlns:p14="http://schemas.microsoft.com/office/powerpoint/2010/main" val="264356267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人不知而不慍</a:t>
            </a:r>
            <a:r>
              <a:rPr lang="zh-TW" altLang="zh-TW" sz="2800" dirty="0" smtClean="0"/>
              <a:t>（ㄩㄣˋ）</a:t>
            </a:r>
            <a:r>
              <a:rPr lang="zh-TW" altLang="zh-TW" dirty="0" smtClean="0"/>
              <a:t>，不亦君子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01625" y="2346960"/>
            <a:ext cx="8540750" cy="4194175"/>
          </a:xfrm>
        </p:spPr>
        <p:txBody>
          <a:bodyPr/>
          <a:lstStyle/>
          <a:p>
            <a:r>
              <a:rPr lang="zh-TW" altLang="zh-TW" dirty="0"/>
              <a:t>別人不知道我，</a:t>
            </a:r>
            <a:r>
              <a:rPr lang="zh-TW" altLang="zh-TW" dirty="0" smtClean="0"/>
              <a:t>我</a:t>
            </a:r>
            <a:r>
              <a:rPr lang="zh-TW" altLang="en-US" dirty="0" smtClean="0"/>
              <a:t>也不生氣</a:t>
            </a:r>
            <a:r>
              <a:rPr lang="zh-TW" altLang="zh-TW" dirty="0" smtClean="0"/>
              <a:t>，</a:t>
            </a:r>
            <a:r>
              <a:rPr lang="zh-TW" altLang="en-US" dirty="0" smtClean="0"/>
              <a:t>這樣才是</a:t>
            </a:r>
            <a:r>
              <a:rPr lang="zh-TW" altLang="zh-TW" dirty="0" smtClean="0"/>
              <a:t>一位</a:t>
            </a:r>
            <a:r>
              <a:rPr lang="zh-TW" altLang="en-US" dirty="0" smtClean="0"/>
              <a:t>有</a:t>
            </a:r>
            <a:r>
              <a:rPr lang="zh-TW" altLang="zh-TW" dirty="0" smtClean="0"/>
              <a:t>修養</a:t>
            </a:r>
            <a:r>
              <a:rPr lang="zh-TW" altLang="en-US" dirty="0" smtClean="0"/>
              <a:t>、</a:t>
            </a:r>
            <a:r>
              <a:rPr lang="zh-TW" altLang="zh-TW" dirty="0" smtClean="0"/>
              <a:t>有成</a:t>
            </a:r>
            <a:r>
              <a:rPr lang="zh-TW" altLang="zh-TW" dirty="0"/>
              <a:t>德的</a:t>
            </a:r>
            <a:r>
              <a:rPr lang="zh-TW" altLang="zh-TW" dirty="0" smtClean="0"/>
              <a:t>君子</a:t>
            </a:r>
            <a:r>
              <a:rPr lang="zh-TW" altLang="en-US" dirty="0" smtClean="0"/>
              <a:t>。</a:t>
            </a:r>
            <a:endParaRPr lang="en-US" altLang="zh-TW" dirty="0" smtClean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39998003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599302" y="2792627"/>
            <a:ext cx="8136925" cy="1007076"/>
          </a:xfrm>
        </p:spPr>
        <p:txBody>
          <a:bodyPr>
            <a:noAutofit/>
          </a:bodyPr>
          <a:lstStyle/>
          <a:p>
            <a:pPr algn="l"/>
            <a:r>
              <a:rPr lang="en-US" altLang="zh-TW" dirty="0" smtClean="0"/>
              <a:t>1-2. </a:t>
            </a:r>
            <a:r>
              <a:rPr lang="zh-TW" altLang="zh-TW" dirty="0" smtClean="0"/>
              <a:t>有</a:t>
            </a:r>
            <a:r>
              <a:rPr lang="zh-TW" altLang="zh-TW" dirty="0"/>
              <a:t>子曰</a:t>
            </a:r>
            <a:r>
              <a:rPr lang="zh-TW" altLang="zh-TW" dirty="0" smtClean="0"/>
              <a:t>：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zh-TW" altLang="zh-TW" dirty="0" smtClean="0"/>
              <a:t>「</a:t>
            </a:r>
            <a:r>
              <a:rPr lang="zh-TW" altLang="en-US" dirty="0" smtClean="0"/>
              <a:t>其為人也孝弟</a:t>
            </a:r>
            <a:r>
              <a:rPr lang="zh-TW" altLang="en-US" sz="2800" dirty="0" smtClean="0"/>
              <a:t>（ㄊㄧˋ）</a:t>
            </a:r>
            <a:r>
              <a:rPr lang="zh-TW" altLang="en-US" dirty="0" smtClean="0"/>
              <a:t>，而好</a:t>
            </a:r>
            <a:r>
              <a:rPr lang="zh-TW" altLang="en-US" sz="2800" dirty="0" smtClean="0"/>
              <a:t>（ㄏㄠˋ）</a:t>
            </a:r>
            <a:r>
              <a:rPr lang="zh-TW" altLang="en-US" dirty="0" smtClean="0"/>
              <a:t>犯上者，鮮</a:t>
            </a:r>
            <a:r>
              <a:rPr lang="zh-TW" altLang="en-US" sz="2800" dirty="0" smtClean="0"/>
              <a:t>（ㄒㄧㄢˇ）</a:t>
            </a:r>
            <a:r>
              <a:rPr lang="zh-TW" altLang="en-US" dirty="0" smtClean="0"/>
              <a:t>矣。不好</a:t>
            </a:r>
            <a:r>
              <a:rPr lang="zh-TW" altLang="en-US" sz="2800" dirty="0"/>
              <a:t>（ㄏㄠˋ）</a:t>
            </a:r>
            <a:r>
              <a:rPr lang="zh-TW" altLang="en-US" dirty="0" smtClean="0"/>
              <a:t>犯上，而好</a:t>
            </a:r>
            <a:r>
              <a:rPr lang="zh-TW" altLang="en-US" sz="2800" dirty="0"/>
              <a:t>（ㄏㄠˋ）</a:t>
            </a:r>
            <a:r>
              <a:rPr lang="zh-TW" altLang="en-US" dirty="0" smtClean="0"/>
              <a:t>作亂者，未之有也。君子務本，本立而道生。孝弟也者，其為仁之本與</a:t>
            </a:r>
            <a:r>
              <a:rPr lang="zh-TW" altLang="en-US" sz="2800" dirty="0"/>
              <a:t>（ㄩˊ）</a:t>
            </a:r>
            <a:r>
              <a:rPr lang="zh-TW" altLang="en-US" dirty="0" smtClean="0"/>
              <a:t>？</a:t>
            </a:r>
            <a:r>
              <a:rPr lang="zh-TW" altLang="zh-TW" dirty="0"/>
              <a:t> 」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19341788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01625" y="609600"/>
            <a:ext cx="8694094" cy="1143000"/>
          </a:xfrm>
        </p:spPr>
        <p:txBody>
          <a:bodyPr>
            <a:normAutofit fontScale="90000"/>
          </a:bodyPr>
          <a:lstStyle/>
          <a:p>
            <a:r>
              <a:rPr lang="zh-TW" altLang="en-US" sz="4900" dirty="0" smtClean="0"/>
              <a:t>其為人也孝弟</a:t>
            </a:r>
            <a:r>
              <a:rPr lang="zh-TW" altLang="en-US" sz="3100" dirty="0" smtClean="0"/>
              <a:t>（ㄊㄧˋ）</a:t>
            </a:r>
            <a:r>
              <a:rPr lang="zh-TW" altLang="en-US" dirty="0" smtClean="0"/>
              <a:t>，</a:t>
            </a:r>
            <a:r>
              <a:rPr lang="zh-TW" altLang="en-US" sz="4900" dirty="0" smtClean="0"/>
              <a:t>而好</a:t>
            </a:r>
            <a:r>
              <a:rPr lang="zh-TW" altLang="en-US" sz="3100" dirty="0" smtClean="0"/>
              <a:t>（ㄏㄠˋ）</a:t>
            </a:r>
            <a:r>
              <a:rPr lang="en-US" altLang="zh-TW" sz="3100" dirty="0" smtClean="0"/>
              <a:t/>
            </a:r>
            <a:br>
              <a:rPr lang="en-US" altLang="zh-TW" sz="3100" dirty="0" smtClean="0"/>
            </a:br>
            <a:r>
              <a:rPr lang="zh-TW" altLang="en-US" sz="4900" dirty="0" smtClean="0"/>
              <a:t>犯上者，鮮</a:t>
            </a:r>
            <a:r>
              <a:rPr lang="zh-TW" altLang="en-US" sz="3100" dirty="0" smtClean="0"/>
              <a:t>（ㄒㄧㄢˇ）</a:t>
            </a:r>
            <a:r>
              <a:rPr lang="zh-TW" altLang="en-US" sz="4900" dirty="0" smtClean="0"/>
              <a:t>矣</a:t>
            </a:r>
            <a:r>
              <a:rPr lang="zh-TW" altLang="en-US" dirty="0" smtClean="0"/>
              <a:t>。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01625" y="2243666"/>
            <a:ext cx="8540750" cy="4194175"/>
          </a:xfrm>
        </p:spPr>
        <p:txBody>
          <a:bodyPr/>
          <a:lstStyle/>
          <a:p>
            <a:r>
              <a:rPr lang="zh-TW" altLang="zh-TW" dirty="0"/>
              <a:t>孝弟：善事父母曰孝。善事兄長</a:t>
            </a:r>
            <a:r>
              <a:rPr lang="zh-TW" altLang="zh-TW" dirty="0" smtClean="0"/>
              <a:t>曰</a:t>
            </a:r>
            <a:r>
              <a:rPr lang="zh-TW" altLang="en-US" dirty="0"/>
              <a:t>悌</a:t>
            </a:r>
            <a:r>
              <a:rPr lang="zh-TW" altLang="zh-TW" dirty="0" smtClean="0"/>
              <a:t>。</a:t>
            </a:r>
            <a:endParaRPr lang="en-US" altLang="zh-TW" dirty="0"/>
          </a:p>
          <a:p>
            <a:r>
              <a:rPr lang="zh-TW" altLang="zh-TW" dirty="0"/>
              <a:t>好（ㄏㄠˋ）</a:t>
            </a:r>
            <a:r>
              <a:rPr lang="zh-TW" altLang="en-US" dirty="0"/>
              <a:t>，</a:t>
            </a:r>
            <a:r>
              <a:rPr lang="zh-TW" altLang="zh-TW" dirty="0" smtClean="0"/>
              <a:t>喜</a:t>
            </a:r>
            <a:r>
              <a:rPr lang="zh-TW" altLang="en-US" dirty="0" smtClean="0"/>
              <a:t>歡。</a:t>
            </a:r>
            <a:r>
              <a:rPr lang="zh-TW" altLang="zh-TW" dirty="0" smtClean="0"/>
              <a:t>犯，</a:t>
            </a:r>
            <a:r>
              <a:rPr lang="zh-TW" altLang="en-US" dirty="0" smtClean="0"/>
              <a:t>冒</a:t>
            </a:r>
            <a:r>
              <a:rPr lang="zh-TW" altLang="zh-TW" dirty="0" smtClean="0"/>
              <a:t>犯。鮮</a:t>
            </a:r>
            <a:r>
              <a:rPr lang="zh-TW" altLang="zh-TW" dirty="0"/>
              <a:t>，少義。</a:t>
            </a:r>
            <a:endParaRPr lang="zh-TW" altLang="en-US" dirty="0"/>
          </a:p>
          <a:p>
            <a:r>
              <a:rPr lang="zh-TW" altLang="zh-TW" dirty="0" smtClean="0"/>
              <a:t>一個</a:t>
            </a:r>
            <a:r>
              <a:rPr lang="zh-TW" altLang="en-US" dirty="0" smtClean="0"/>
              <a:t>心存</a:t>
            </a:r>
            <a:r>
              <a:rPr lang="zh-TW" altLang="zh-TW" dirty="0" smtClean="0"/>
              <a:t>孝</a:t>
            </a:r>
            <a:r>
              <a:rPr lang="zh-TW" altLang="en-US" dirty="0" smtClean="0"/>
              <a:t>悌</a:t>
            </a:r>
            <a:r>
              <a:rPr lang="zh-TW" altLang="zh-TW" dirty="0" smtClean="0"/>
              <a:t>之</a:t>
            </a:r>
            <a:r>
              <a:rPr lang="zh-TW" altLang="zh-TW" dirty="0"/>
              <a:t>人，而會存心</a:t>
            </a:r>
            <a:r>
              <a:rPr lang="zh-TW" altLang="zh-TW" dirty="0" smtClean="0"/>
              <a:t>喜</a:t>
            </a:r>
            <a:r>
              <a:rPr lang="zh-TW" altLang="en-US" dirty="0"/>
              <a:t>歡</a:t>
            </a:r>
            <a:r>
              <a:rPr lang="zh-TW" altLang="zh-TW" dirty="0" smtClean="0"/>
              <a:t>犯上</a:t>
            </a:r>
            <a:r>
              <a:rPr lang="zh-TW" altLang="zh-TW" dirty="0"/>
              <a:t>的，</a:t>
            </a:r>
            <a:r>
              <a:rPr lang="zh-TW" altLang="zh-TW" dirty="0" smtClean="0"/>
              <a:t>那必</a:t>
            </a:r>
            <a:r>
              <a:rPr lang="zh-TW" altLang="en-US" dirty="0" smtClean="0"/>
              <a:t>定是</a:t>
            </a:r>
            <a:r>
              <a:rPr lang="zh-TW" altLang="zh-TW" dirty="0" smtClean="0"/>
              <a:t>很少</a:t>
            </a:r>
            <a:r>
              <a:rPr lang="zh-TW" altLang="en-US" dirty="0" smtClean="0"/>
              <a:t>的</a:t>
            </a:r>
            <a:r>
              <a:rPr lang="zh-TW" altLang="zh-TW" dirty="0" smtClean="0"/>
              <a:t>。</a:t>
            </a:r>
            <a:endParaRPr lang="en-US" altLang="zh-TW" dirty="0" smtClean="0"/>
          </a:p>
        </p:txBody>
      </p:sp>
    </p:spTree>
    <p:extLst>
      <p:ext uri="{BB962C8B-B14F-4D97-AF65-F5344CB8AC3E}">
        <p14:creationId xmlns:p14="http://schemas.microsoft.com/office/powerpoint/2010/main" val="132593719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不好</a:t>
            </a:r>
            <a:r>
              <a:rPr lang="zh-TW" altLang="en-US" sz="2800" dirty="0" smtClean="0"/>
              <a:t>（ㄏㄠˋ）</a:t>
            </a:r>
            <a:r>
              <a:rPr lang="zh-TW" altLang="en-US" dirty="0" smtClean="0"/>
              <a:t>犯上，而好</a:t>
            </a:r>
            <a:r>
              <a:rPr lang="zh-TW" altLang="en-US" sz="2800" dirty="0" smtClean="0"/>
              <a:t>（ㄏㄠˋ）</a:t>
            </a:r>
            <a:r>
              <a:rPr lang="zh-TW" altLang="en-US" dirty="0" smtClean="0"/>
              <a:t>作亂者，未之有也。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01625" y="2319867"/>
            <a:ext cx="8540750" cy="3779308"/>
          </a:xfrm>
        </p:spPr>
        <p:txBody>
          <a:bodyPr/>
          <a:lstStyle/>
          <a:p>
            <a:r>
              <a:rPr lang="zh-TW" altLang="zh-TW" dirty="0" smtClean="0"/>
              <a:t>亂，逆</a:t>
            </a:r>
            <a:r>
              <a:rPr lang="zh-TW" altLang="zh-TW" dirty="0"/>
              <a:t>理反常之事。</a:t>
            </a:r>
            <a:endParaRPr lang="zh-TW" altLang="en-US" dirty="0"/>
          </a:p>
          <a:p>
            <a:r>
              <a:rPr lang="zh-TW" altLang="zh-TW" dirty="0" smtClean="0"/>
              <a:t>其</a:t>
            </a:r>
            <a:r>
              <a:rPr lang="zh-TW" altLang="zh-TW" dirty="0"/>
              <a:t>人不</a:t>
            </a:r>
            <a:r>
              <a:rPr lang="zh-TW" altLang="zh-TW" dirty="0" smtClean="0"/>
              <a:t>喜</a:t>
            </a:r>
            <a:r>
              <a:rPr lang="zh-TW" altLang="en-US" dirty="0" smtClean="0"/>
              <a:t>歡</a:t>
            </a:r>
            <a:r>
              <a:rPr lang="zh-TW" altLang="zh-TW" dirty="0" smtClean="0"/>
              <a:t>犯上</a:t>
            </a:r>
            <a:r>
              <a:rPr lang="zh-TW" altLang="zh-TW" dirty="0"/>
              <a:t>，</a:t>
            </a:r>
            <a:r>
              <a:rPr lang="zh-TW" altLang="zh-TW" dirty="0" smtClean="0"/>
              <a:t>而</a:t>
            </a:r>
            <a:r>
              <a:rPr lang="zh-TW" altLang="en-US" dirty="0" smtClean="0"/>
              <a:t>喜歡</a:t>
            </a:r>
            <a:r>
              <a:rPr lang="zh-TW" altLang="zh-TW" dirty="0" smtClean="0"/>
              <a:t>作亂</a:t>
            </a:r>
            <a:r>
              <a:rPr lang="zh-TW" altLang="zh-TW" dirty="0"/>
              <a:t>的，</a:t>
            </a:r>
            <a:r>
              <a:rPr lang="zh-TW" altLang="zh-TW" dirty="0" smtClean="0"/>
              <a:t>那</a:t>
            </a:r>
            <a:r>
              <a:rPr lang="zh-TW" altLang="en-US" dirty="0" smtClean="0"/>
              <a:t>就</a:t>
            </a:r>
            <a:r>
              <a:rPr lang="zh-TW" altLang="zh-TW" dirty="0" smtClean="0"/>
              <a:t>更</a:t>
            </a:r>
            <a:r>
              <a:rPr lang="zh-TW" altLang="zh-TW" dirty="0"/>
              <a:t>不會有了</a:t>
            </a:r>
            <a:r>
              <a:rPr lang="zh-TW" altLang="zh-TW" dirty="0" smtClean="0"/>
              <a:t>。</a:t>
            </a:r>
            <a:endParaRPr lang="en-US" altLang="zh-TW" dirty="0" smtClean="0"/>
          </a:p>
        </p:txBody>
      </p:sp>
    </p:spTree>
    <p:extLst>
      <p:ext uri="{BB962C8B-B14F-4D97-AF65-F5344CB8AC3E}">
        <p14:creationId xmlns:p14="http://schemas.microsoft.com/office/powerpoint/2010/main" val="246983412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DESIGNC">
  <a:themeElements>
    <a:clrScheme name="Office 佈景主題 1">
      <a:dk1>
        <a:srgbClr val="007A77"/>
      </a:dk1>
      <a:lt1>
        <a:srgbClr val="FFFFFF"/>
      </a:lt1>
      <a:dk2>
        <a:srgbClr val="003399"/>
      </a:dk2>
      <a:lt2>
        <a:srgbClr val="C0C0C0"/>
      </a:lt2>
      <a:accent1>
        <a:srgbClr val="EBF7FF"/>
      </a:accent1>
      <a:accent2>
        <a:srgbClr val="3366FF"/>
      </a:accent2>
      <a:accent3>
        <a:srgbClr val="FFFFFF"/>
      </a:accent3>
      <a:accent4>
        <a:srgbClr val="006765"/>
      </a:accent4>
      <a:accent5>
        <a:srgbClr val="F3FAFF"/>
      </a:accent5>
      <a:accent6>
        <a:srgbClr val="2D5CE7"/>
      </a:accent6>
      <a:hlink>
        <a:srgbClr val="DC5900"/>
      </a:hlink>
      <a:folHlink>
        <a:srgbClr val="7979A5"/>
      </a:folHlink>
    </a:clrScheme>
    <a:fontScheme name="Office 佈景主題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zh-TW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zh-TW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Office 佈景主題 1">
        <a:dk1>
          <a:srgbClr val="007A77"/>
        </a:dk1>
        <a:lt1>
          <a:srgbClr val="FFFFFF"/>
        </a:lt1>
        <a:dk2>
          <a:srgbClr val="003399"/>
        </a:dk2>
        <a:lt2>
          <a:srgbClr val="C0C0C0"/>
        </a:lt2>
        <a:accent1>
          <a:srgbClr val="EBF7FF"/>
        </a:accent1>
        <a:accent2>
          <a:srgbClr val="3366FF"/>
        </a:accent2>
        <a:accent3>
          <a:srgbClr val="FFFFFF"/>
        </a:accent3>
        <a:accent4>
          <a:srgbClr val="006765"/>
        </a:accent4>
        <a:accent5>
          <a:srgbClr val="F3FAFF"/>
        </a:accent5>
        <a:accent6>
          <a:srgbClr val="2D5CE7"/>
        </a:accent6>
        <a:hlink>
          <a:srgbClr val="DC5900"/>
        </a:hlink>
        <a:folHlink>
          <a:srgbClr val="7979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佈景主題 2">
        <a:dk1>
          <a:srgbClr val="005FBE"/>
        </a:dk1>
        <a:lt1>
          <a:srgbClr val="FFFFDD"/>
        </a:lt1>
        <a:dk2>
          <a:srgbClr val="2C5884"/>
        </a:dk2>
        <a:lt2>
          <a:srgbClr val="C0C0C0"/>
        </a:lt2>
        <a:accent1>
          <a:srgbClr val="E9F7FF"/>
        </a:accent1>
        <a:accent2>
          <a:srgbClr val="F89400"/>
        </a:accent2>
        <a:accent3>
          <a:srgbClr val="FFFFEB"/>
        </a:accent3>
        <a:accent4>
          <a:srgbClr val="0050A2"/>
        </a:accent4>
        <a:accent5>
          <a:srgbClr val="F2FAFF"/>
        </a:accent5>
        <a:accent6>
          <a:srgbClr val="E18600"/>
        </a:accent6>
        <a:hlink>
          <a:srgbClr val="B20048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佈景主題 3">
        <a:dk1>
          <a:srgbClr val="5D5D8B"/>
        </a:dk1>
        <a:lt1>
          <a:srgbClr val="DAEADE"/>
        </a:lt1>
        <a:dk2>
          <a:srgbClr val="A25269"/>
        </a:dk2>
        <a:lt2>
          <a:srgbClr val="C0C0C0"/>
        </a:lt2>
        <a:accent1>
          <a:srgbClr val="FFFFDD"/>
        </a:accent1>
        <a:accent2>
          <a:srgbClr val="3399FF"/>
        </a:accent2>
        <a:accent3>
          <a:srgbClr val="EAF3EC"/>
        </a:accent3>
        <a:accent4>
          <a:srgbClr val="4E4E76"/>
        </a:accent4>
        <a:accent5>
          <a:srgbClr val="FFFFEB"/>
        </a:accent5>
        <a:accent6>
          <a:srgbClr val="2D8AE7"/>
        </a:accent6>
        <a:hlink>
          <a:srgbClr val="336699"/>
        </a:hlink>
        <a:folHlink>
          <a:srgbClr val="F08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佈景主題 4">
        <a:dk1>
          <a:srgbClr val="006666"/>
        </a:dk1>
        <a:lt1>
          <a:srgbClr val="CCECFF"/>
        </a:lt1>
        <a:dk2>
          <a:srgbClr val="336699"/>
        </a:dk2>
        <a:lt2>
          <a:srgbClr val="C0C0C0"/>
        </a:lt2>
        <a:accent1>
          <a:srgbClr val="FFFFCC"/>
        </a:accent1>
        <a:accent2>
          <a:srgbClr val="FF6600"/>
        </a:accent2>
        <a:accent3>
          <a:srgbClr val="E2F4FF"/>
        </a:accent3>
        <a:accent4>
          <a:srgbClr val="005656"/>
        </a:accent4>
        <a:accent5>
          <a:srgbClr val="FFFFE2"/>
        </a:accent5>
        <a:accent6>
          <a:srgbClr val="E75C00"/>
        </a:accent6>
        <a:hlink>
          <a:srgbClr val="0066FF"/>
        </a:hlink>
        <a:folHlink>
          <a:srgbClr val="BE547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佈景主題 5">
        <a:dk1>
          <a:srgbClr val="0033CC"/>
        </a:dk1>
        <a:lt1>
          <a:srgbClr val="FFE9E9"/>
        </a:lt1>
        <a:dk2>
          <a:srgbClr val="000000"/>
        </a:dk2>
        <a:lt2>
          <a:srgbClr val="C0C0C0"/>
        </a:lt2>
        <a:accent1>
          <a:srgbClr val="D5E5DB"/>
        </a:accent1>
        <a:accent2>
          <a:srgbClr val="3366FF"/>
        </a:accent2>
        <a:accent3>
          <a:srgbClr val="FFF2F2"/>
        </a:accent3>
        <a:accent4>
          <a:srgbClr val="002AAE"/>
        </a:accent4>
        <a:accent5>
          <a:srgbClr val="E7F0EA"/>
        </a:accent5>
        <a:accent6>
          <a:srgbClr val="2D5CE7"/>
        </a:accent6>
        <a:hlink>
          <a:srgbClr val="FF9900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佈景主題 6">
        <a:dk1>
          <a:srgbClr val="336699"/>
        </a:dk1>
        <a:lt1>
          <a:srgbClr val="F4E9E0"/>
        </a:lt1>
        <a:dk2>
          <a:srgbClr val="DC5900"/>
        </a:dk2>
        <a:lt2>
          <a:srgbClr val="C0C0C0"/>
        </a:lt2>
        <a:accent1>
          <a:srgbClr val="E4E4E4"/>
        </a:accent1>
        <a:accent2>
          <a:srgbClr val="3399FF"/>
        </a:accent2>
        <a:accent3>
          <a:srgbClr val="F8F2ED"/>
        </a:accent3>
        <a:accent4>
          <a:srgbClr val="2A5682"/>
        </a:accent4>
        <a:accent5>
          <a:srgbClr val="EFEFEF"/>
        </a:accent5>
        <a:accent6>
          <a:srgbClr val="2D8AE7"/>
        </a:accent6>
        <a:hlink>
          <a:srgbClr val="CC0066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佈景主題 7">
        <a:dk1>
          <a:srgbClr val="CC3300"/>
        </a:dk1>
        <a:lt1>
          <a:srgbClr val="E5E5FF"/>
        </a:lt1>
        <a:dk2>
          <a:srgbClr val="565680"/>
        </a:dk2>
        <a:lt2>
          <a:srgbClr val="C0C0C0"/>
        </a:lt2>
        <a:accent1>
          <a:srgbClr val="E6E4EC"/>
        </a:accent1>
        <a:accent2>
          <a:srgbClr val="0066CC"/>
        </a:accent2>
        <a:accent3>
          <a:srgbClr val="F0F0FF"/>
        </a:accent3>
        <a:accent4>
          <a:srgbClr val="AE2A00"/>
        </a:accent4>
        <a:accent5>
          <a:srgbClr val="F0EFF4"/>
        </a:accent5>
        <a:accent6>
          <a:srgbClr val="005CB9"/>
        </a:accent6>
        <a:hlink>
          <a:srgbClr val="008080"/>
        </a:hlink>
        <a:folHlink>
          <a:srgbClr val="7B7BA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佈景主題 8">
        <a:dk1>
          <a:srgbClr val="000099"/>
        </a:dk1>
        <a:lt1>
          <a:srgbClr val="FFE2C5"/>
        </a:lt1>
        <a:dk2>
          <a:srgbClr val="007D7A"/>
        </a:dk2>
        <a:lt2>
          <a:srgbClr val="C0C0C0"/>
        </a:lt2>
        <a:accent1>
          <a:srgbClr val="EAEAEA"/>
        </a:accent1>
        <a:accent2>
          <a:srgbClr val="B26EB4"/>
        </a:accent2>
        <a:accent3>
          <a:srgbClr val="FFEEDF"/>
        </a:accent3>
        <a:accent4>
          <a:srgbClr val="000082"/>
        </a:accent4>
        <a:accent5>
          <a:srgbClr val="F3F3F3"/>
        </a:accent5>
        <a:accent6>
          <a:srgbClr val="A163A3"/>
        </a:accent6>
        <a:hlink>
          <a:srgbClr val="CC3300"/>
        </a:hlink>
        <a:folHlink>
          <a:srgbClr val="0088E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 佈景主題 1">
    <a:dk1>
      <a:srgbClr val="007A77"/>
    </a:dk1>
    <a:lt1>
      <a:srgbClr val="FFFFFF"/>
    </a:lt1>
    <a:dk2>
      <a:srgbClr val="003399"/>
    </a:dk2>
    <a:lt2>
      <a:srgbClr val="C0C0C0"/>
    </a:lt2>
    <a:accent1>
      <a:srgbClr val="EBF7FF"/>
    </a:accent1>
    <a:accent2>
      <a:srgbClr val="3366FF"/>
    </a:accent2>
    <a:accent3>
      <a:srgbClr val="FFFFFF"/>
    </a:accent3>
    <a:accent4>
      <a:srgbClr val="006765"/>
    </a:accent4>
    <a:accent5>
      <a:srgbClr val="F3FAFF"/>
    </a:accent5>
    <a:accent6>
      <a:srgbClr val="2D5CE7"/>
    </a:accent6>
    <a:hlink>
      <a:srgbClr val="DC5900"/>
    </a:hlink>
    <a:folHlink>
      <a:srgbClr val="7979A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2343</TotalTime>
  <Words>4077</Words>
  <Application>Microsoft Office PowerPoint</Application>
  <PresentationFormat>如螢幕大小 (4:3)</PresentationFormat>
  <Paragraphs>224</Paragraphs>
  <Slides>31</Slides>
  <Notes>26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31</vt:i4>
      </vt:variant>
    </vt:vector>
  </HeadingPairs>
  <TitlesOfParts>
    <vt:vector size="37" baseType="lpstr">
      <vt:lpstr>宋体</vt:lpstr>
      <vt:lpstr>新細明體</vt:lpstr>
      <vt:lpstr>Arial</vt:lpstr>
      <vt:lpstr>Calibri</vt:lpstr>
      <vt:lpstr>Wingdings</vt:lpstr>
      <vt:lpstr>TDESIGNC</vt:lpstr>
      <vt:lpstr>儒家學說與中國現代化專題 學而篇第一</vt:lpstr>
      <vt:lpstr>PowerPoint 簡報</vt:lpstr>
      <vt:lpstr>1-1.  子曰： 學而時習之，不亦說（ㄩㄝˋ）乎？有朋自遠方來，不亦樂乎？人不知而不慍（ㄩㄣˋ），不亦君子乎？</vt:lpstr>
      <vt:lpstr>學而時習之，不亦說（ㄩㄝˋ）乎</vt:lpstr>
      <vt:lpstr>有朋自遠方來，不亦樂乎</vt:lpstr>
      <vt:lpstr>人不知而不慍（ㄩㄣˋ），不亦君子</vt:lpstr>
      <vt:lpstr>1-2. 有子曰： 「其為人也孝弟（ㄊㄧˋ），而好（ㄏㄠˋ）犯上者，鮮（ㄒㄧㄢˇ）矣。不好（ㄏㄠˋ）犯上，而好（ㄏㄠˋ）作亂者，未之有也。君子務本，本立而道生。孝弟也者，其為仁之本與（ㄩˊ）？ 」</vt:lpstr>
      <vt:lpstr>其為人也孝弟（ㄊㄧˋ），而好（ㄏㄠˋ） 犯上者，鮮（ㄒㄧㄢˇ）矣。</vt:lpstr>
      <vt:lpstr>不好（ㄏㄠˋ）犯上，而好（ㄏㄠˋ）作亂者，未之有也。</vt:lpstr>
      <vt:lpstr>君子務本，本立而道生</vt:lpstr>
      <vt:lpstr>孝弟（ㄊㄧˋ）也者， 其為仁之本與（ㄩˊ）？</vt:lpstr>
      <vt:lpstr>1-3.  子曰： 「巧言令色，鮮（ㄒㄧㄢˇ）矣仁。」</vt:lpstr>
      <vt:lpstr>1-4.  曾子曰： 「吾日三省（ㄒㄧㄥˇ）吾身。為人謀，而不忠乎？與朋友交，而不信乎？傳（ㄔㄨㄢˊ），不習乎？」。</vt:lpstr>
      <vt:lpstr>1-5.  子曰： 「道（ㄉㄠˋ）千乘（ㄕㄥˋ）之國，敬事而信，節用而愛人，使民以時。」</vt:lpstr>
      <vt:lpstr> 1-6.  子曰： 「弟（ㄉㄧˋ）子入則孝，出則弟（ㄊㄧˋ），謹而信，汎（ㄈㄢˋ）愛眾，而親仁。行有餘力，則以學文。」</vt:lpstr>
      <vt:lpstr> 1-7. 子夏曰： 「賢賢易色，事父母能竭其力，事君能致其身，與朋友交，言而有信，雖曰未學，吾必謂之學矣。」</vt:lpstr>
      <vt:lpstr> 1-8. 子曰： 「君子不重則不威。學則不固。主忠信。無友不如己者。過則勿憚（ㄉㄢˋ）改。」</vt:lpstr>
      <vt:lpstr>1-9. 曾子曰： 「慎終追遠，民德歸厚矣。」</vt:lpstr>
      <vt:lpstr> 1-10. 子禽問於子貢曰：「夫子至於是邦也，必聞其政。求之與（ㄩˊ）？抑與（ㄩˇ）之與（ㄩˊ）？」子貢曰：「夫子溫、良、恭、儉、讓以得之。夫子之求之也，其諸異乎人之求之與（ㄩˊ）！」</vt:lpstr>
      <vt:lpstr>子禽問於子貢曰：「夫子至於是邦也，必聞其政。求之與（ㄩˊ）？抑與（ㄩˇ）之與（ㄩˊ）？」</vt:lpstr>
      <vt:lpstr>子貢曰：「夫子溫、良、恭、儉、讓以得之。夫子之求之也，其諸異乎人之求之與（ㄩˊ）！</vt:lpstr>
      <vt:lpstr> 1-11.  子曰： 「父在觀其志，父沒（ㄇㄛˋ）觀其行（ㄒㄧㄥˋ）。三年無改於父之道，可謂孝矣。」</vt:lpstr>
      <vt:lpstr>1-12. 有子曰： 「禮之用，和為貴。先王之道，斯為美，小大由之。有所不行。知和而和，不以禮節之，亦不可行也。」</vt:lpstr>
      <vt:lpstr>1-13. 有子曰： 「信近於義，言可復也。恭近於禮，遠（ㄩㄢˋ）恥辱也。因不失其親，亦可宗也。」</vt:lpstr>
      <vt:lpstr>1-14. 子曰： 「君子食無求飽，居無求安，敏於事而慎於言，就有道而正焉，可謂好（ㄏㄠˋ）學也已。」</vt:lpstr>
      <vt:lpstr> 15. 子貢曰：「貧而無諂（ㄔㄢˇ），富而無驕，何如？」子曰：「可也。未若貧而樂，富而好（ㄏㄠˋ）禮者也。」子貢曰：「《詩》云：『如切如磋（ㄘㄨㄛ），如琢（ㄓㄨㄛˊ）如磨，』其斯之謂與（ㄩˊ）？」子曰：「賜（ㄙˋ）也！始可與（ㄩˇ）言《詩》已矣。告諸往而知來者。」</vt:lpstr>
      <vt:lpstr>子貢曰：「貧而無諂（ㄔㄢˇ），富而無驕，何如？」 子曰：「可也。未若貧而樂，富而好（ㄏㄠˋ）禮者也。」 </vt:lpstr>
      <vt:lpstr>子貢曰： 「《詩》云：『如切如磋（ㄘㄨㄛ），如琢（ㄓㄨㄛˊ）如磨，』其斯之謂與（ㄩˊ）？」 </vt:lpstr>
      <vt:lpstr>子曰： 「賜（ㄙˋ）也！始可與（ㄩˇ）言《詩》已矣。告諸往而知來者。」</vt:lpstr>
      <vt:lpstr>16. 子曰： 「不患人之不己知，患不知人也。」</vt:lpstr>
      <vt:lpstr>簡報結束　感謝聆聽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儒家學說與中國現代化專題 學而篇第一</dc:title>
  <dc:creator>Shally Chan</dc:creator>
  <cp:lastModifiedBy>shally</cp:lastModifiedBy>
  <cp:revision>89</cp:revision>
  <dcterms:created xsi:type="dcterms:W3CDTF">2017-09-12T05:01:18Z</dcterms:created>
  <dcterms:modified xsi:type="dcterms:W3CDTF">2017-10-31T15:26:29Z</dcterms:modified>
</cp:coreProperties>
</file>